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m4v" ContentType="video/unknown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1"/>
  </p:notesMasterIdLst>
  <p:handoutMasterIdLst>
    <p:handoutMasterId r:id="rId72"/>
  </p:handoutMasterIdLst>
  <p:sldIdLst>
    <p:sldId id="458" r:id="rId2"/>
    <p:sldId id="398" r:id="rId3"/>
    <p:sldId id="283" r:id="rId4"/>
    <p:sldId id="285" r:id="rId5"/>
    <p:sldId id="431" r:id="rId6"/>
    <p:sldId id="430" r:id="rId7"/>
    <p:sldId id="428" r:id="rId8"/>
    <p:sldId id="429" r:id="rId9"/>
    <p:sldId id="444" r:id="rId10"/>
    <p:sldId id="432" r:id="rId11"/>
    <p:sldId id="433" r:id="rId12"/>
    <p:sldId id="434" r:id="rId13"/>
    <p:sldId id="435" r:id="rId14"/>
    <p:sldId id="436" r:id="rId15"/>
    <p:sldId id="442" r:id="rId16"/>
    <p:sldId id="417" r:id="rId17"/>
    <p:sldId id="419" r:id="rId18"/>
    <p:sldId id="440" r:id="rId19"/>
    <p:sldId id="420" r:id="rId20"/>
    <p:sldId id="423" r:id="rId21"/>
    <p:sldId id="424" r:id="rId22"/>
    <p:sldId id="422" r:id="rId23"/>
    <p:sldId id="445" r:id="rId24"/>
    <p:sldId id="452" r:id="rId25"/>
    <p:sldId id="454" r:id="rId26"/>
    <p:sldId id="441" r:id="rId27"/>
    <p:sldId id="426" r:id="rId28"/>
    <p:sldId id="450" r:id="rId29"/>
    <p:sldId id="403" r:id="rId30"/>
    <p:sldId id="402" r:id="rId31"/>
    <p:sldId id="414" r:id="rId32"/>
    <p:sldId id="404" r:id="rId33"/>
    <p:sldId id="405" r:id="rId34"/>
    <p:sldId id="406" r:id="rId35"/>
    <p:sldId id="407" r:id="rId36"/>
    <p:sldId id="408" r:id="rId37"/>
    <p:sldId id="409" r:id="rId38"/>
    <p:sldId id="410" r:id="rId39"/>
    <p:sldId id="425" r:id="rId40"/>
    <p:sldId id="415" r:id="rId41"/>
    <p:sldId id="413" r:id="rId42"/>
    <p:sldId id="412" r:id="rId43"/>
    <p:sldId id="448" r:id="rId44"/>
    <p:sldId id="411" r:id="rId45"/>
    <p:sldId id="451" r:id="rId46"/>
    <p:sldId id="322" r:id="rId47"/>
    <p:sldId id="323" r:id="rId48"/>
    <p:sldId id="453" r:id="rId49"/>
    <p:sldId id="325" r:id="rId50"/>
    <p:sldId id="326" r:id="rId51"/>
    <p:sldId id="416" r:id="rId52"/>
    <p:sldId id="378" r:id="rId53"/>
    <p:sldId id="379" r:id="rId54"/>
    <p:sldId id="381" r:id="rId55"/>
    <p:sldId id="455" r:id="rId56"/>
    <p:sldId id="382" r:id="rId57"/>
    <p:sldId id="456" r:id="rId58"/>
    <p:sldId id="427" r:id="rId59"/>
    <p:sldId id="438" r:id="rId60"/>
    <p:sldId id="439" r:id="rId61"/>
    <p:sldId id="449" r:id="rId62"/>
    <p:sldId id="457" r:id="rId63"/>
    <p:sldId id="387" r:id="rId64"/>
    <p:sldId id="388" r:id="rId65"/>
    <p:sldId id="389" r:id="rId66"/>
    <p:sldId id="446" r:id="rId67"/>
    <p:sldId id="447" r:id="rId68"/>
    <p:sldId id="459" r:id="rId69"/>
    <p:sldId id="274" r:id="rId70"/>
  </p:sldIdLst>
  <p:sldSz cx="16257588" cy="9144000"/>
  <p:notesSz cx="7010400" cy="9223375"/>
  <p:defaultTextStyle>
    <a:defPPr>
      <a:defRPr lang="en-US"/>
    </a:defPPr>
    <a:lvl1pPr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725488" indent="-268288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1450975" indent="-536575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2176463" indent="-804863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2901950" indent="-1073150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2900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2900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2900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2900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DA2152B7-80ED-2043-ACA4-8E1DD55E7A7A}">
          <p14:sldIdLst>
            <p14:sldId id="458"/>
            <p14:sldId id="398"/>
            <p14:sldId id="283"/>
            <p14:sldId id="285"/>
            <p14:sldId id="431"/>
            <p14:sldId id="430"/>
            <p14:sldId id="428"/>
            <p14:sldId id="429"/>
            <p14:sldId id="444"/>
            <p14:sldId id="432"/>
            <p14:sldId id="433"/>
            <p14:sldId id="434"/>
            <p14:sldId id="435"/>
            <p14:sldId id="436"/>
            <p14:sldId id="442"/>
            <p14:sldId id="417"/>
            <p14:sldId id="419"/>
            <p14:sldId id="440"/>
            <p14:sldId id="420"/>
            <p14:sldId id="423"/>
            <p14:sldId id="424"/>
            <p14:sldId id="422"/>
            <p14:sldId id="445"/>
            <p14:sldId id="452"/>
            <p14:sldId id="454"/>
            <p14:sldId id="441"/>
            <p14:sldId id="426"/>
            <p14:sldId id="450"/>
          </p14:sldIdLst>
        </p14:section>
        <p14:section name="Identifying Risk" id="{C10A1121-B72D-BE4E-8E9A-AB2F775FCD85}">
          <p14:sldIdLst>
            <p14:sldId id="403"/>
            <p14:sldId id="402"/>
            <p14:sldId id="414"/>
            <p14:sldId id="404"/>
            <p14:sldId id="405"/>
            <p14:sldId id="406"/>
            <p14:sldId id="407"/>
            <p14:sldId id="408"/>
            <p14:sldId id="409"/>
            <p14:sldId id="410"/>
            <p14:sldId id="425"/>
          </p14:sldIdLst>
        </p14:section>
        <p14:section name="Enable Password Scenario" id="{3D9E1752-0951-1B43-A1C6-37BAA7345746}">
          <p14:sldIdLst>
            <p14:sldId id="415"/>
            <p14:sldId id="413"/>
            <p14:sldId id="412"/>
            <p14:sldId id="448"/>
            <p14:sldId id="411"/>
            <p14:sldId id="451"/>
            <p14:sldId id="322"/>
            <p14:sldId id="323"/>
            <p14:sldId id="453"/>
            <p14:sldId id="325"/>
            <p14:sldId id="326"/>
            <p14:sldId id="416"/>
            <p14:sldId id="378"/>
            <p14:sldId id="379"/>
            <p14:sldId id="381"/>
            <p14:sldId id="455"/>
            <p14:sldId id="382"/>
            <p14:sldId id="456"/>
            <p14:sldId id="427"/>
            <p14:sldId id="438"/>
            <p14:sldId id="439"/>
            <p14:sldId id="449"/>
            <p14:sldId id="457"/>
            <p14:sldId id="387"/>
            <p14:sldId id="388"/>
            <p14:sldId id="389"/>
            <p14:sldId id="446"/>
            <p14:sldId id="447"/>
            <p14:sldId id="459"/>
            <p14:sldId id="27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34" autoAdjust="0"/>
    <p:restoredTop sz="94660"/>
  </p:normalViewPr>
  <p:slideViewPr>
    <p:cSldViewPr showGuides="1">
      <p:cViewPr varScale="1">
        <p:scale>
          <a:sx n="61" d="100"/>
          <a:sy n="61" d="100"/>
        </p:scale>
        <p:origin x="-120" y="-400"/>
      </p:cViewPr>
      <p:guideLst>
        <p:guide orient="horz" pos="240"/>
        <p:guide orient="horz" pos="1031"/>
        <p:guide orient="horz" pos="4855"/>
        <p:guide pos="244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912"/>
    </p:cViewPr>
  </p:sorterViewPr>
  <p:notesViewPr>
    <p:cSldViewPr showGuides="1">
      <p:cViewPr varScale="1">
        <p:scale>
          <a:sx n="54" d="100"/>
          <a:sy n="54" d="100"/>
        </p:scale>
        <p:origin x="-2574" y="-78"/>
      </p:cViewPr>
      <p:guideLst>
        <p:guide orient="horz" pos="2905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notesMaster" Target="notesMasters/notesMaster1.xml"/><Relationship Id="rId72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interSettings" Target="printerSettings/printerSettings1.bin"/><Relationship Id="rId74" Type="http://schemas.openxmlformats.org/officeDocument/2006/relationships/presProps" Target="presProps.xml"/><Relationship Id="rId75" Type="http://schemas.openxmlformats.org/officeDocument/2006/relationships/viewProps" Target="viewProps.xml"/><Relationship Id="rId76" Type="http://schemas.openxmlformats.org/officeDocument/2006/relationships/theme" Target="theme/theme1.xml"/><Relationship Id="rId77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Pct of Records</c:v>
                </c:pt>
              </c:strCache>
            </c:strRef>
          </c:tx>
          <c:invertIfNegative val="0"/>
          <c:cat>
            <c:strRef>
              <c:f>Sheet1!$A$2:$A$10</c:f>
              <c:strCache>
                <c:ptCount val="9"/>
                <c:pt idx="0">
                  <c:v>Default / guessable credentials</c:v>
                </c:pt>
                <c:pt idx="1">
                  <c:v>Stolen Credentials</c:v>
                </c:pt>
                <c:pt idx="2">
                  <c:v>Brute Force / Dictionairy Attacks</c:v>
                </c:pt>
                <c:pt idx="3">
                  <c:v>Backdoor / C&amp;C</c:v>
                </c:pt>
                <c:pt idx="4">
                  <c:v>No Login Required</c:v>
                </c:pt>
                <c:pt idx="5">
                  <c:v>SQL Injection</c:v>
                </c:pt>
                <c:pt idx="6">
                  <c:v>Remote File Inclusion</c:v>
                </c:pt>
                <c:pt idx="7">
                  <c:v>Abuse of Functionality</c:v>
                </c:pt>
                <c:pt idx="8">
                  <c:v>Unknown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55.0</c:v>
                </c:pt>
                <c:pt idx="1">
                  <c:v>40.0</c:v>
                </c:pt>
                <c:pt idx="2">
                  <c:v>29.0</c:v>
                </c:pt>
                <c:pt idx="3">
                  <c:v>25.0</c:v>
                </c:pt>
                <c:pt idx="4">
                  <c:v>6.0</c:v>
                </c:pt>
                <c:pt idx="5">
                  <c:v>3.0</c:v>
                </c:pt>
                <c:pt idx="6">
                  <c:v>1.0</c:v>
                </c:pt>
                <c:pt idx="7">
                  <c:v>1.0</c:v>
                </c:pt>
                <c:pt idx="8">
                  <c:v>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69941688"/>
        <c:axId val="2069937592"/>
        <c:axId val="0"/>
      </c:bar3DChart>
      <c:catAx>
        <c:axId val="2069941688"/>
        <c:scaling>
          <c:orientation val="maxMin"/>
        </c:scaling>
        <c:delete val="0"/>
        <c:axPos val="l"/>
        <c:majorTickMark val="out"/>
        <c:minorTickMark val="none"/>
        <c:tickLblPos val="nextTo"/>
        <c:crossAx val="206993759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069937592"/>
        <c:scaling>
          <c:orientation val="minMax"/>
        </c:scaling>
        <c:delete val="0"/>
        <c:axPos val="t"/>
        <c:majorGridlines/>
        <c:numFmt formatCode="General" sourceLinked="1"/>
        <c:majorTickMark val="out"/>
        <c:minorTickMark val="none"/>
        <c:tickLblPos val="nextTo"/>
        <c:crossAx val="20699416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116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116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5FFF6-E28B-47D4-B0D4-FF0E7DB08B74}" type="datetimeFigureOut">
              <a:rPr lang="en-US" smtClean="0">
                <a:latin typeface="Arial" pitchFamily="34" charset="0"/>
              </a:rPr>
              <a:pPr/>
              <a:t>5/4/12</a:t>
            </a:fld>
            <a:endParaRPr lang="en-US" dirty="0">
              <a:latin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0607"/>
            <a:ext cx="3037840" cy="4611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760607"/>
            <a:ext cx="3037840" cy="4611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818955-D516-414C-A7DA-A06B696F18B7}" type="slidenum">
              <a:rPr lang="en-US" smtClean="0">
                <a:latin typeface="Arial" pitchFamily="34" charset="0"/>
              </a:rPr>
              <a:pPr/>
              <a:t>‹#›</a:t>
            </a:fld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3561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116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116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3214C14F-42D9-4D09-907E-8E1CB6D9D8D3}" type="datetimeFigureOut">
              <a:rPr lang="en-US" smtClean="0"/>
              <a:pPr/>
              <a:t>5/4/12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2150"/>
            <a:ext cx="61468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1104"/>
            <a:ext cx="5608320" cy="415051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0607"/>
            <a:ext cx="3037840" cy="4611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60607"/>
            <a:ext cx="3037840" cy="4611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675D5101-FF59-4E68-84D5-7B06BA4580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628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D5101-FF59-4E68-84D5-7B06BA458021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D5101-FF59-4E68-84D5-7B06BA458021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2010, Cisco Systems, Inc. All rights reserved. BRKSEC-2006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7B6F56-350B-4E5B-A84B-F03C933C9AF6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D5101-FF59-4E68-84D5-7B06BA458021}" type="slidenum">
              <a:rPr lang="en-US" smtClean="0"/>
              <a:pPr/>
              <a:t>68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D5101-FF59-4E68-84D5-7B06BA458021}" type="slidenum">
              <a:rPr lang="en-US" smtClean="0"/>
              <a:pPr/>
              <a:t>69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6257588" cy="91448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79800" y="3327282"/>
            <a:ext cx="12040394" cy="1198032"/>
          </a:xfrm>
        </p:spPr>
        <p:txBody>
          <a:bodyPr lIns="91440" tIns="45720" rIns="91440" bIns="45720" anchor="b"/>
          <a:lstStyle>
            <a:lvl1pPr algn="l">
              <a:defRPr lang="en-US" sz="5000" b="0" smtClean="0">
                <a:solidFill>
                  <a:srgbClr val="168ACB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9800" y="4352989"/>
            <a:ext cx="12040394" cy="10663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en-US" sz="3200" dirty="0">
                <a:solidFill>
                  <a:srgbClr val="9A9B9C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725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1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7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3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287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4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0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06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8" name="Picture 6" descr="Blue-tines-4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07" t="40260" r="12067" b="25598"/>
          <a:stretch>
            <a:fillRect/>
          </a:stretch>
        </p:blipFill>
        <p:spPr bwMode="auto">
          <a:xfrm rot="10800000">
            <a:off x="7442927" y="0"/>
            <a:ext cx="1490809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4087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eme Graphic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9799970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9784" y="366713"/>
            <a:ext cx="13869010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9784" y="2057400"/>
            <a:ext cx="13869010" cy="6034088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 sz="2800"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879784" y="1143000"/>
            <a:ext cx="13869010" cy="685800"/>
          </a:xfrm>
        </p:spPr>
        <p:txBody>
          <a:bodyPr/>
          <a:lstStyle>
            <a:lvl1pPr marL="0" indent="0">
              <a:buNone/>
              <a:defRPr lang="en-US" sz="3000" dirty="0" smtClean="0">
                <a:solidFill>
                  <a:schemeClr val="accent2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5748794" y="8736806"/>
            <a:ext cx="50959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CCB13-0A32-4557-88E9-079F0C3306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303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o ty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 userDrawn="1"/>
        </p:nvSpPr>
        <p:spPr bwMode="white">
          <a:xfrm>
            <a:off x="0" y="0"/>
            <a:ext cx="1879784" cy="9144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FFFFFF"/>
              </a:solidFill>
              <a:latin typeface="Arial" pitchFamily="34" charset="0"/>
              <a:ea typeface="Apple LiGothic Medium" charset="-120"/>
              <a:sym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6713"/>
            <a:ext cx="14859794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2057400"/>
            <a:ext cx="14859794" cy="60340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12800" y="1143000"/>
            <a:ext cx="14859794" cy="685800"/>
          </a:xfrm>
        </p:spPr>
        <p:txBody>
          <a:bodyPr/>
          <a:lstStyle>
            <a:lvl1pPr marL="0" indent="0">
              <a:buNone/>
              <a:defRPr lang="en-US" sz="3000" dirty="0" smtClean="0">
                <a:solidFill>
                  <a:schemeClr val="accent2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5748794" y="8736806"/>
            <a:ext cx="50959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CCB13-0A32-4557-88E9-079F0C3306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232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9784" y="366713"/>
            <a:ext cx="13869010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9784" y="2057400"/>
            <a:ext cx="6781616" cy="6034088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879784" y="1143000"/>
            <a:ext cx="13869010" cy="685800"/>
          </a:xfrm>
        </p:spPr>
        <p:txBody>
          <a:bodyPr/>
          <a:lstStyle>
            <a:lvl1pPr marL="0" indent="0">
              <a:buNone/>
              <a:defRPr lang="en-US" sz="3000" dirty="0" smtClean="0">
                <a:solidFill>
                  <a:schemeClr val="accent2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8966200" y="2057399"/>
            <a:ext cx="6783388" cy="6061075"/>
          </a:xfrm>
        </p:spPr>
        <p:txBody>
          <a:bodyPr/>
          <a:lstStyle>
            <a:lvl1pPr>
              <a:defRPr sz="30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5748794" y="8736806"/>
            <a:ext cx="50959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CCB13-0A32-4557-88E9-079F0C3306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07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column no ty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 userDrawn="1"/>
        </p:nvSpPr>
        <p:spPr bwMode="white">
          <a:xfrm>
            <a:off x="0" y="0"/>
            <a:ext cx="1879784" cy="9144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FFFFFF"/>
              </a:solidFill>
              <a:latin typeface="Arial" pitchFamily="34" charset="0"/>
              <a:ea typeface="Apple LiGothic Medium" charset="-120"/>
              <a:sym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132" y="366713"/>
            <a:ext cx="14950661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8133" y="2057399"/>
            <a:ext cx="7260336" cy="6061075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8488457" y="2057399"/>
            <a:ext cx="7260336" cy="6061076"/>
          </a:xfrm>
        </p:spPr>
        <p:txBody>
          <a:bodyPr/>
          <a:lstStyle>
            <a:lvl1pPr>
              <a:defRPr sz="30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5748794" y="8736806"/>
            <a:ext cx="50959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CCB13-0A32-4557-88E9-079F0C3306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802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5748794" y="8736806"/>
            <a:ext cx="50959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CCB13-0A32-4557-88E9-079F0C3306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14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Quot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 userDrawn="1"/>
        </p:nvGrpSpPr>
        <p:grpSpPr bwMode="auto">
          <a:xfrm>
            <a:off x="5918778" y="5105400"/>
            <a:ext cx="1524149" cy="2895600"/>
            <a:chOff x="5918200" y="5105400"/>
            <a:chExt cx="1524000" cy="2895600"/>
          </a:xfrm>
        </p:grpSpPr>
        <p:sp>
          <p:nvSpPr>
            <p:cNvPr id="5" name="Rectangle 8"/>
            <p:cNvSpPr>
              <a:spLocks noChangeArrowheads="1"/>
            </p:cNvSpPr>
            <p:nvPr userDrawn="1"/>
          </p:nvSpPr>
          <p:spPr bwMode="auto">
            <a:xfrm>
              <a:off x="5918200" y="5105400"/>
              <a:ext cx="1524000" cy="2895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200" dirty="0">
                <a:solidFill>
                  <a:srgbClr val="FFFFFF"/>
                </a:solidFill>
                <a:latin typeface="Arial" pitchFamily="34" charset="0"/>
                <a:ea typeface="Apple LiGothic Medium" charset="-120"/>
                <a:sym typeface="Arial" pitchFamily="34" charset="0"/>
              </a:endParaRPr>
            </a:p>
          </p:txBody>
        </p:sp>
        <p:pic>
          <p:nvPicPr>
            <p:cNvPr id="6" name="Picture 9" descr="Man-#5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0600" y="5410200"/>
              <a:ext cx="1254298" cy="246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117" y="901700"/>
            <a:ext cx="11783576" cy="1625600"/>
          </a:xfrm>
        </p:spPr>
        <p:txBody>
          <a:bodyPr/>
          <a:lstStyle>
            <a:lvl1pPr marL="228600" indent="-228600">
              <a:defRPr sz="4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732477" y="3752850"/>
            <a:ext cx="11767210" cy="1047750"/>
          </a:xfrm>
          <a:prstGeom prst="rect">
            <a:avLst/>
          </a:prstGeom>
        </p:spPr>
        <p:txBody>
          <a:bodyPr/>
          <a:lstStyle>
            <a:lvl1pPr marL="3175" indent="0" algn="l" rtl="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None/>
              <a:defRPr lang="en-US" sz="2800" kern="0" dirty="0" smtClean="0">
                <a:solidFill>
                  <a:schemeClr val="bg2"/>
                </a:solidFill>
                <a:latin typeface="Arial" pitchFamily="-107" charset="0"/>
                <a:ea typeface="Arial" pitchFamily="-107" charset="0"/>
                <a:cs typeface="Arial" pitchFamily="-107" charset="0"/>
                <a:sym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3386526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gu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"/>
          <p:cNvGrpSpPr>
            <a:grpSpLocks/>
          </p:cNvGrpSpPr>
          <p:nvPr userDrawn="1"/>
        </p:nvGrpSpPr>
        <p:grpSpPr bwMode="auto">
          <a:xfrm>
            <a:off x="5918778" y="5105400"/>
            <a:ext cx="1524149" cy="2895600"/>
            <a:chOff x="5918200" y="5105400"/>
            <a:chExt cx="1524000" cy="2895600"/>
          </a:xfrm>
        </p:grpSpPr>
        <p:sp>
          <p:nvSpPr>
            <p:cNvPr id="4" name="Rectangle 8"/>
            <p:cNvSpPr>
              <a:spLocks noChangeArrowheads="1"/>
            </p:cNvSpPr>
            <p:nvPr userDrawn="1"/>
          </p:nvSpPr>
          <p:spPr bwMode="auto">
            <a:xfrm>
              <a:off x="5918200" y="5105400"/>
              <a:ext cx="1524000" cy="2895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200" dirty="0">
                <a:solidFill>
                  <a:srgbClr val="FFFFFF"/>
                </a:solidFill>
                <a:latin typeface="Arial" pitchFamily="34" charset="0"/>
                <a:ea typeface="Apple LiGothic Medium" charset="-120"/>
                <a:sym typeface="Arial" pitchFamily="34" charset="0"/>
              </a:endParaRPr>
            </a:p>
          </p:txBody>
        </p:sp>
        <p:pic>
          <p:nvPicPr>
            <p:cNvPr id="5" name="Picture 9" descr="Man-#5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0600" y="5410200"/>
              <a:ext cx="1254298" cy="246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498747" y="2667000"/>
            <a:ext cx="13374406" cy="990600"/>
          </a:xfrm>
        </p:spPr>
        <p:txBody>
          <a:bodyPr/>
          <a:lstStyle>
            <a:lvl1pPr>
              <a:defRPr sz="5400" b="0">
                <a:solidFill>
                  <a:srgbClr val="9A9B9C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242747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whiteBlue bkgd 108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3857" y="8026400"/>
            <a:ext cx="2503732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 userDrawn="1"/>
        </p:nvSpPr>
        <p:spPr bwMode="ltGray">
          <a:xfrm>
            <a:off x="5156704" y="8847139"/>
            <a:ext cx="3735753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24" tIns="41061" rIns="82124" bIns="41061" anchor="b" anchorCtr="1">
            <a:spAutoFit/>
          </a:bodyPr>
          <a:lstStyle/>
          <a:p>
            <a:pPr defTabSz="814388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8E8E95"/>
                </a:solidFill>
                <a:latin typeface="Arial" pitchFamily="34" charset="0"/>
                <a:ea typeface="Apple LiGothic Medium" charset="-120"/>
                <a:sym typeface="Arial" pitchFamily="34" charset="0"/>
              </a:rPr>
              <a:t>© 2012 Cisco and/or its affiliates. All rights reserved.</a:t>
            </a:r>
          </a:p>
        </p:txBody>
      </p:sp>
      <p:sp>
        <p:nvSpPr>
          <p:cNvPr id="5" name="Rectangle 10"/>
          <p:cNvSpPr>
            <a:spLocks noChangeArrowheads="1"/>
          </p:cNvSpPr>
          <p:nvPr userDrawn="1"/>
        </p:nvSpPr>
        <p:spPr bwMode="ltGray">
          <a:xfrm>
            <a:off x="1879784" y="8846248"/>
            <a:ext cx="1265512" cy="267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24" tIns="41061" rIns="82124" bIns="41061" anchor="b" anchorCtr="1">
            <a:spAutoFit/>
          </a:bodyPr>
          <a:lstStyle/>
          <a:p>
            <a:pPr lvl="0" defTabSz="814388"/>
            <a:r>
              <a:rPr lang="en-US" sz="1200" dirty="0" smtClean="0">
                <a:solidFill>
                  <a:srgbClr val="8E8E95"/>
                </a:solidFill>
                <a:latin typeface="Arial" pitchFamily="34" charset="0"/>
                <a:ea typeface="Apple LiGothic Medium" charset="-120"/>
              </a:rPr>
              <a:t>BRKSEC-1005v</a:t>
            </a:r>
            <a:endParaRPr lang="en-US" sz="1200" dirty="0">
              <a:solidFill>
                <a:srgbClr val="8E8E95"/>
              </a:solidFill>
              <a:latin typeface="Arial" pitchFamily="34" charset="0"/>
              <a:ea typeface="Apple LiGothic Medium" charset="-120"/>
              <a:sym typeface="Arial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ltGray">
          <a:xfrm>
            <a:off x="10872262" y="8851011"/>
            <a:ext cx="1009032" cy="267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24" tIns="41061" rIns="82124" bIns="41061" anchor="b" anchorCtr="1">
            <a:spAutoFit/>
          </a:bodyPr>
          <a:lstStyle/>
          <a:p>
            <a:pPr defTabSz="814388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8E8E95"/>
                </a:solidFill>
                <a:latin typeface="Arial" pitchFamily="34" charset="0"/>
                <a:ea typeface="Apple LiGothic Medium" charset="-120"/>
                <a:sym typeface="Arial" pitchFamily="34" charset="0"/>
              </a:rPr>
              <a:t>Cisco Public</a:t>
            </a:r>
          </a:p>
        </p:txBody>
      </p:sp>
      <p:pic>
        <p:nvPicPr>
          <p:cNvPr id="7" name="Picture 2" descr="BGTHN-Logo Blue-Larg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565" y="3644900"/>
            <a:ext cx="7760458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3730860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6"/>
            <a:ext cx="16258385" cy="9143554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879784" y="366713"/>
            <a:ext cx="1386901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5152" tIns="72576" rIns="145152" bIns="7257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5156704" y="8847139"/>
            <a:ext cx="3735753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24" tIns="41061" rIns="82124" bIns="41061" anchor="b" anchorCtr="1">
            <a:spAutoFit/>
          </a:bodyPr>
          <a:lstStyle/>
          <a:p>
            <a:pPr defTabSz="814388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8E8E95"/>
                </a:solidFill>
                <a:latin typeface="Arial" pitchFamily="34" charset="0"/>
                <a:ea typeface="Apple LiGothic Medium" charset="-120"/>
                <a:sym typeface="Arial" pitchFamily="34" charset="0"/>
              </a:rPr>
              <a:t>© 2012 Cisco and/or its affiliates. All rights reserved.</a:t>
            </a:r>
          </a:p>
        </p:txBody>
      </p:sp>
      <p:sp>
        <p:nvSpPr>
          <p:cNvPr id="9" name="Rectangle 6"/>
          <p:cNvSpPr>
            <a:spLocks noChangeArrowheads="1"/>
          </p:cNvSpPr>
          <p:nvPr userDrawn="1"/>
        </p:nvSpPr>
        <p:spPr bwMode="ltGray">
          <a:xfrm>
            <a:off x="1879784" y="8846248"/>
            <a:ext cx="1265512" cy="267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24" tIns="41061" rIns="82124" bIns="41061" anchor="b" anchorCtr="1">
            <a:spAutoFit/>
          </a:bodyPr>
          <a:lstStyle/>
          <a:p>
            <a:pPr lvl="0" defTabSz="814388"/>
            <a:r>
              <a:rPr lang="en-US" sz="1200" dirty="0" smtClean="0">
                <a:solidFill>
                  <a:srgbClr val="8E8E95"/>
                </a:solidFill>
                <a:latin typeface="Arial" pitchFamily="34" charset="0"/>
                <a:ea typeface="Apple LiGothic Medium" charset="-120"/>
              </a:rPr>
              <a:t>BRKSEC-1005v</a:t>
            </a:r>
            <a:endParaRPr lang="en-US" sz="1200" dirty="0">
              <a:solidFill>
                <a:srgbClr val="8E8E95"/>
              </a:solidFill>
              <a:latin typeface="Arial" pitchFamily="34" charset="0"/>
              <a:ea typeface="Apple LiGothic Medium" charset="-120"/>
              <a:sym typeface="Arial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10872262" y="8845898"/>
            <a:ext cx="1009032" cy="267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24" tIns="41061" rIns="82124" bIns="41061" anchor="b" anchorCtr="1">
            <a:spAutoFit/>
          </a:bodyPr>
          <a:lstStyle/>
          <a:p>
            <a:pPr defTabSz="814388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8E8E95"/>
                </a:solidFill>
                <a:latin typeface="Arial" pitchFamily="34" charset="0"/>
                <a:ea typeface="Apple LiGothic Medium" charset="-120"/>
                <a:sym typeface="Arial" pitchFamily="34" charset="0"/>
              </a:rPr>
              <a:t>Cisco Public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9600" y="2057400"/>
            <a:ext cx="13869194" cy="6034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5748794" y="8736806"/>
            <a:ext cx="50959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CCB13-0A32-4557-88E9-079F0C3306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2" r:id="rId3"/>
    <p:sldLayoutId id="2147483673" r:id="rId4"/>
    <p:sldLayoutId id="2147483674" r:id="rId5"/>
    <p:sldLayoutId id="2147483654" r:id="rId6"/>
    <p:sldLayoutId id="2147483668" r:id="rId7"/>
    <p:sldLayoutId id="2147483669" r:id="rId8"/>
    <p:sldLayoutId id="2147483671" r:id="rId9"/>
    <p:sldLayoutId id="2147483675" r:id="rId10"/>
  </p:sldLayoutIdLst>
  <p:hf hdr="0" ftr="0" dt="0"/>
  <p:txStyles>
    <p:titleStyle>
      <a:lvl1pPr algn="l" defTabSz="1450975" rtl="0" fontAlgn="base">
        <a:spcBef>
          <a:spcPct val="0"/>
        </a:spcBef>
        <a:spcAft>
          <a:spcPct val="0"/>
        </a:spcAft>
        <a:defRPr lang="en-US" sz="4800" b="1" kern="1200" smtClean="0">
          <a:solidFill>
            <a:srgbClr val="168ACB"/>
          </a:solidFill>
          <a:latin typeface="+mj-lt"/>
          <a:ea typeface="+mj-ea"/>
          <a:cs typeface="+mj-cs"/>
          <a:sym typeface="Arial" pitchFamily="34" charset="0"/>
        </a:defRPr>
      </a:lvl1pPr>
      <a:lvl2pPr algn="ctr" defTabSz="1450975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2pPr>
      <a:lvl3pPr algn="ctr" defTabSz="1450975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3pPr>
      <a:lvl4pPr algn="ctr" defTabSz="1450975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4pPr>
      <a:lvl5pPr algn="ctr" defTabSz="1450975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5pPr>
      <a:lvl6pPr marL="457200" algn="ctr" defTabSz="1450975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6pPr>
      <a:lvl7pPr marL="914400" algn="ctr" defTabSz="1450975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7pPr>
      <a:lvl8pPr marL="1371600" algn="ctr" defTabSz="1450975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8pPr>
      <a:lvl9pPr marL="1828800" algn="ctr" defTabSz="1450975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1450975" rtl="0" fontAlgn="base">
        <a:spcBef>
          <a:spcPts val="1200"/>
        </a:spcBef>
        <a:spcAft>
          <a:spcPct val="0"/>
        </a:spcAft>
        <a:buClr>
          <a:schemeClr val="accent5"/>
        </a:buClr>
        <a:buFont typeface="Wingdings" pitchFamily="2" charset="2"/>
        <a:buChar char="§"/>
        <a:defRPr lang="en-US" sz="3200" kern="1200" dirty="0" smtClean="0">
          <a:solidFill>
            <a:srgbClr val="000000"/>
          </a:solidFill>
          <a:latin typeface="+mn-lt"/>
          <a:ea typeface="+mn-ea"/>
          <a:cs typeface="+mn-cs"/>
          <a:sym typeface="Arial" pitchFamily="34" charset="0"/>
        </a:defRPr>
      </a:lvl1pPr>
      <a:lvl2pPr marL="749300" indent="-288925" algn="l" defTabSz="1450975" rtl="0" fontAlgn="base">
        <a:spcBef>
          <a:spcPts val="1200"/>
        </a:spcBef>
        <a:spcAft>
          <a:spcPct val="0"/>
        </a:spcAft>
        <a:buClr>
          <a:schemeClr val="tx1"/>
        </a:buClr>
        <a:buFont typeface="Arial" pitchFamily="34" charset="0"/>
        <a:buChar char="‒"/>
        <a:defRPr lang="en-US" sz="2800" kern="1200" dirty="0" smtClean="0">
          <a:solidFill>
            <a:srgbClr val="000000"/>
          </a:solidFill>
          <a:latin typeface="+mn-lt"/>
          <a:ea typeface="+mn-ea"/>
          <a:cs typeface="+mn-cs"/>
          <a:sym typeface="Arial" pitchFamily="34" charset="0"/>
        </a:defRPr>
      </a:lvl2pPr>
      <a:lvl3pPr marL="1143000" indent="-225425" algn="l" defTabSz="1450975" rtl="0" fontAlgn="base">
        <a:spcBef>
          <a:spcPts val="1200"/>
        </a:spcBef>
        <a:spcAft>
          <a:spcPct val="0"/>
        </a:spcAft>
        <a:buFont typeface="Arial" pitchFamily="34" charset="0"/>
        <a:buNone/>
        <a:defRPr lang="en-US" sz="2400" kern="1200" dirty="0" smtClean="0">
          <a:solidFill>
            <a:srgbClr val="000000"/>
          </a:solidFill>
          <a:latin typeface="+mn-lt"/>
          <a:ea typeface="+mn-ea"/>
          <a:cs typeface="+mn-cs"/>
          <a:sym typeface="Arial" pitchFamily="34" charset="0"/>
        </a:defRPr>
      </a:lvl3pPr>
      <a:lvl4pPr marL="1374775" indent="0" algn="l" defTabSz="1450975" rtl="0" fontAlgn="base">
        <a:spcBef>
          <a:spcPts val="1200"/>
        </a:spcBef>
        <a:spcAft>
          <a:spcPct val="0"/>
        </a:spcAft>
        <a:buFont typeface="Arial" pitchFamily="34" charset="0"/>
        <a:buNone/>
        <a:defRPr lang="en-US" sz="2000" kern="1200" dirty="0" smtClean="0">
          <a:solidFill>
            <a:srgbClr val="000000"/>
          </a:solidFill>
          <a:latin typeface="+mn-lt"/>
          <a:ea typeface="+mn-ea"/>
          <a:cs typeface="+mn-cs"/>
          <a:sym typeface="Arial" pitchFamily="34" charset="0"/>
        </a:defRPr>
      </a:lvl4pPr>
      <a:lvl5pPr marL="1831975" indent="0" algn="l" defTabSz="1450975" rtl="0" fontAlgn="base">
        <a:spcBef>
          <a:spcPts val="1200"/>
        </a:spcBef>
        <a:spcAft>
          <a:spcPct val="0"/>
        </a:spcAft>
        <a:buFont typeface="Arial" pitchFamily="34" charset="0"/>
        <a:buNone/>
        <a:defRPr lang="en-US" sz="1800" kern="1200" dirty="0" smtClean="0">
          <a:solidFill>
            <a:srgbClr val="000000"/>
          </a:solidFill>
          <a:latin typeface="+mn-lt"/>
          <a:ea typeface="+mn-ea"/>
          <a:cs typeface="+mn-cs"/>
          <a:sym typeface="Arial" pitchFamily="34" charset="0"/>
        </a:defRPr>
      </a:lvl5pPr>
      <a:lvl6pPr marL="3991676" indent="-362880" algn="l" defTabSz="145151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17435" indent="-362880" algn="l" defTabSz="145151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3195" indent="-362880" algn="l" defTabSz="145151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68954" indent="-362880" algn="l" defTabSz="145151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151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5759" algn="l" defTabSz="145151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1519" algn="l" defTabSz="145151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7278" algn="l" defTabSz="145151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3037" algn="l" defTabSz="145151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28796" algn="l" defTabSz="145151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4556" algn="l" defTabSz="145151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0315" algn="l" defTabSz="145151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06074" algn="l" defTabSz="145151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wmf"/><Relationship Id="rId12" Type="http://schemas.openxmlformats.org/officeDocument/2006/relationships/image" Target="../media/image31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wmf"/><Relationship Id="rId3" Type="http://schemas.openxmlformats.org/officeDocument/2006/relationships/image" Target="../media/image22.wmf"/><Relationship Id="rId4" Type="http://schemas.openxmlformats.org/officeDocument/2006/relationships/image" Target="../media/image23.wmf"/><Relationship Id="rId5" Type="http://schemas.openxmlformats.org/officeDocument/2006/relationships/image" Target="../media/image24.emf"/><Relationship Id="rId6" Type="http://schemas.openxmlformats.org/officeDocument/2006/relationships/image" Target="../media/image25.wmf"/><Relationship Id="rId7" Type="http://schemas.openxmlformats.org/officeDocument/2006/relationships/image" Target="../media/image26.wmf"/><Relationship Id="rId8" Type="http://schemas.openxmlformats.org/officeDocument/2006/relationships/image" Target="../media/image27.wmf"/><Relationship Id="rId9" Type="http://schemas.openxmlformats.org/officeDocument/2006/relationships/image" Target="../media/image28.wmf"/><Relationship Id="rId10" Type="http://schemas.openxmlformats.org/officeDocument/2006/relationships/image" Target="../media/image29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arstechnica.com/business/news/2012/03/passphrases-only-marginally-more-secure-than-passwords-because-of-poor-choices.ars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ode.google.com/p/google-authenticator/" TargetMode="External"/><Relationship Id="rId3" Type="http://schemas.openxmlformats.org/officeDocument/2006/relationships/hyperlink" Target="http://www.duosecurity.com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lastpass.com/" TargetMode="External"/><Relationship Id="rId4" Type="http://schemas.openxmlformats.org/officeDocument/2006/relationships/hyperlink" Target="http://passwordsafe.sourceforge.net/" TargetMode="External"/><Relationship Id="rId5" Type="http://schemas.openxmlformats.org/officeDocument/2006/relationships/hyperlink" Target="http://keepass.info/" TargetMode="External"/><Relationship Id="rId6" Type="http://schemas.openxmlformats.org/officeDocument/2006/relationships/hyperlink" Target="https://www.keepassx.org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gilebits.com/onepassword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kgrutzma@cisco.com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4HlmZmSocCM&amp;hd=1" TargetMode="External"/><Relationship Id="rId3" Type="http://schemas.openxmlformats.org/officeDocument/2006/relationships/hyperlink" Target="http://thepasswordproject.com/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hitepixel.zorinaq.com/" TargetMode="External"/><Relationship Id="rId3" Type="http://schemas.openxmlformats.org/officeDocument/2006/relationships/image" Target="../media/image5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openwall.com/john/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hashcat.net/oclhashcat/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kullsecurity.org/blog/2010/return-of-the-facebook-snatchers" TargetMode="External"/><Relationship Id="rId4" Type="http://schemas.openxmlformats.org/officeDocument/2006/relationships/hyperlink" Target="http://www.skullsecurity.org/wiki/index.php/Passwords" TargetMode="External"/><Relationship Id="rId5" Type="http://schemas.openxmlformats.org/officeDocument/2006/relationships/hyperlink" Target="http://www.insidepro.com/eng/download.s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umps.wikimedia.org/enwiktionary/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freerainbowtables.com/en/tables2/" TargetMode="External"/><Relationship Id="rId3" Type="http://schemas.openxmlformats.org/officeDocument/2006/relationships/hyperlink" Target="http://www.cryptohaze.com/gpurainbowcracker.php" TargetMode="Externa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54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55.png"/><Relationship Id="rId1" Type="http://schemas.microsoft.com/office/2007/relationships/media" Target="../media/media2.m4v"/><Relationship Id="rId2" Type="http://schemas.openxmlformats.org/officeDocument/2006/relationships/video" Target="../media/media2.m4v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scolive365.com/" TargetMode="External"/><Relationship Id="rId4" Type="http://schemas.openxmlformats.org/officeDocument/2006/relationships/hyperlink" Target="https://www.facebook.com/ciscoliveus" TargetMode="External"/><Relationship Id="rId5" Type="http://schemas.openxmlformats.org/officeDocument/2006/relationships/hyperlink" Target="https://twitter.com/" TargetMode="External"/><Relationship Id="rId6" Type="http://schemas.openxmlformats.org/officeDocument/2006/relationships/hyperlink" Target="http://linkd.in/CiscoLI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jpeg"/><Relationship Id="rId6" Type="http://schemas.openxmlformats.org/officeDocument/2006/relationships/image" Target="../media/image13.gif"/><Relationship Id="rId7" Type="http://schemas.openxmlformats.org/officeDocument/2006/relationships/image" Target="../media/image14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150999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Compromising the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8889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Amalgamated Infomatics, Inc.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medium to large corporation with 5k-10k end users</a:t>
            </a:r>
          </a:p>
          <a:p>
            <a:r>
              <a:rPr lang="en-US" dirty="0"/>
              <a:t>S</a:t>
            </a:r>
            <a:r>
              <a:rPr lang="en-US" dirty="0" smtClean="0"/>
              <a:t>ecurity conscious InfoSec department</a:t>
            </a:r>
          </a:p>
          <a:p>
            <a:pPr lvl="1"/>
            <a:r>
              <a:rPr lang="en-US" dirty="0" smtClean="0"/>
              <a:t>WPA Enterprise (802.1X) on Wireless</a:t>
            </a:r>
          </a:p>
          <a:p>
            <a:pPr lvl="1"/>
            <a:r>
              <a:rPr lang="en-US" dirty="0" smtClean="0"/>
              <a:t>Rolling out 802.1X on LAN</a:t>
            </a:r>
          </a:p>
          <a:p>
            <a:pPr lvl="1"/>
            <a:r>
              <a:rPr lang="en-US" dirty="0" smtClean="0"/>
              <a:t>Centralized authentication to Microsoft Active Directory</a:t>
            </a:r>
          </a:p>
          <a:p>
            <a:pPr lvl="1"/>
            <a:r>
              <a:rPr lang="en-US" dirty="0" smtClean="0"/>
              <a:t>Complex passwords are required </a:t>
            </a:r>
          </a:p>
          <a:p>
            <a:r>
              <a:rPr lang="en-US" dirty="0" smtClean="0"/>
              <a:t>Still behind in some areas</a:t>
            </a:r>
          </a:p>
          <a:p>
            <a:pPr lvl="1"/>
            <a:r>
              <a:rPr lang="en-US" dirty="0" smtClean="0"/>
              <a:t>VPN access is not dual-factor (too costly, C-levels didn’t like the options)</a:t>
            </a:r>
          </a:p>
          <a:p>
            <a:pPr lvl="1"/>
            <a:r>
              <a:rPr lang="en-US" dirty="0" smtClean="0"/>
              <a:t>IT and InfoSec still don’t see eye-to-eye on important things</a:t>
            </a:r>
          </a:p>
          <a:p>
            <a:pPr lvl="1"/>
            <a:r>
              <a:rPr lang="en-US" dirty="0" smtClean="0"/>
              <a:t>Network and InfoSec rarely see eye-to-eye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(Totally Made Up)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73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5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23394" y="2743200"/>
            <a:ext cx="2623344" cy="174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Simplified Network Topology</a:t>
            </a:r>
            <a:endParaRPr lang="en-US" dirty="0"/>
          </a:p>
        </p:txBody>
      </p:sp>
      <p:sp>
        <p:nvSpPr>
          <p:cNvPr id="42" name="Content Placeholder 4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Internal servers and VPN use AD for authentication and authorization</a:t>
            </a:r>
          </a:p>
          <a:p>
            <a:r>
              <a:rPr lang="en-US" dirty="0" smtClean="0"/>
              <a:t>End users receive e-mail, browse Internet sites, etc.</a:t>
            </a:r>
          </a:p>
          <a:p>
            <a:r>
              <a:rPr lang="en-US" dirty="0" smtClean="0"/>
              <a:t>Wireless uses WPA Enterprise (802.1X) authentication</a:t>
            </a:r>
          </a:p>
          <a:p>
            <a:r>
              <a:rPr lang="en-US" dirty="0" smtClean="0"/>
              <a:t>DMZ and Internal protected with ASAs</a:t>
            </a:r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37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1394" y="3352800"/>
            <a:ext cx="9064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VPNConcentratorAug20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05194" y="3810000"/>
            <a:ext cx="923925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8" descr="Wireless Router, Added 04/20/200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75794" y="2133600"/>
            <a:ext cx="1066800" cy="95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7" descr="icon_colo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805194" y="2590800"/>
            <a:ext cx="981075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4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329194" y="2819400"/>
            <a:ext cx="2057400" cy="147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42994" y="3048000"/>
            <a:ext cx="1981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0"/>
          <p:cNvPicPr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2700794" y="2438400"/>
            <a:ext cx="493712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8"/>
          <p:cNvPicPr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2776994" y="3962400"/>
            <a:ext cx="4953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traight Connector 18"/>
          <p:cNvCxnSpPr>
            <a:stCxn id="14" idx="3"/>
            <a:endCxn id="7" idx="1"/>
          </p:cNvCxnSpPr>
          <p:nvPr/>
        </p:nvCxnSpPr>
        <p:spPr>
          <a:xfrm>
            <a:off x="5646738" y="3617913"/>
            <a:ext cx="424656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7" idx="3"/>
            <a:endCxn id="13" idx="1"/>
          </p:cNvCxnSpPr>
          <p:nvPr/>
        </p:nvCxnSpPr>
        <p:spPr>
          <a:xfrm>
            <a:off x="6977856" y="3619500"/>
            <a:ext cx="4651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1" idx="1"/>
            <a:endCxn id="13" idx="3"/>
          </p:cNvCxnSpPr>
          <p:nvPr/>
        </p:nvCxnSpPr>
        <p:spPr>
          <a:xfrm flipH="1">
            <a:off x="9424194" y="3058319"/>
            <a:ext cx="381000" cy="5611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1" idx="3"/>
            <a:endCxn id="12" idx="1"/>
          </p:cNvCxnSpPr>
          <p:nvPr/>
        </p:nvCxnSpPr>
        <p:spPr>
          <a:xfrm>
            <a:off x="10786269" y="3058319"/>
            <a:ext cx="542925" cy="4984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9" idx="1"/>
            <a:endCxn id="13" idx="3"/>
          </p:cNvCxnSpPr>
          <p:nvPr/>
        </p:nvCxnSpPr>
        <p:spPr>
          <a:xfrm flipH="1" flipV="1">
            <a:off x="9424194" y="3619500"/>
            <a:ext cx="381000" cy="6135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9" idx="3"/>
            <a:endCxn id="12" idx="1"/>
          </p:cNvCxnSpPr>
          <p:nvPr/>
        </p:nvCxnSpPr>
        <p:spPr>
          <a:xfrm flipV="1">
            <a:off x="10729119" y="3556794"/>
            <a:ext cx="600075" cy="6762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15"/>
          <p:cNvPicPr>
            <a:picLocks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394994" y="3886200"/>
            <a:ext cx="1479550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35"/>
          <p:cNvSpPr txBox="1"/>
          <p:nvPr/>
        </p:nvSpPr>
        <p:spPr>
          <a:xfrm>
            <a:off x="8128794" y="3429000"/>
            <a:ext cx="68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DMZ</a:t>
            </a:r>
            <a:endParaRPr lang="en-US" sz="1800" dirty="0">
              <a:latin typeface="+mn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937794" y="3429000"/>
            <a:ext cx="954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Internal</a:t>
            </a:r>
            <a:endParaRPr lang="en-US" sz="1800" dirty="0">
              <a:latin typeface="+mn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938794" y="3429000"/>
            <a:ext cx="967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Internet</a:t>
            </a:r>
            <a:endParaRPr lang="en-US" sz="1800" dirty="0">
              <a:latin typeface="+mn-lt"/>
            </a:endParaRPr>
          </a:p>
        </p:txBody>
      </p:sp>
      <p:pic>
        <p:nvPicPr>
          <p:cNvPr id="44" name="Picture 15"/>
          <p:cNvPicPr>
            <a:picLocks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747794" y="2438400"/>
            <a:ext cx="1479550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7"/>
          <p:cNvPicPr>
            <a:picLocks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175794" y="3810000"/>
            <a:ext cx="51117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3680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Suddenly, a Wild e-mail Appears!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https://www.youtube.com/watch</a:t>
            </a:r>
            <a:r>
              <a:rPr lang="en-US" dirty="0" smtClean="0"/>
              <a:t>?v</a:t>
            </a:r>
            <a:r>
              <a:rPr lang="en-US" dirty="0"/>
              <a:t>=v8Ry1C8AnXk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2994" y="2133600"/>
            <a:ext cx="10464006" cy="582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3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 We’re in Trouble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few users opened the attachment (or visited a website, etc.)</a:t>
            </a:r>
          </a:p>
          <a:p>
            <a:r>
              <a:rPr lang="en-US" dirty="0" smtClean="0"/>
              <a:t>A remote access trojan (RAT) is installed</a:t>
            </a:r>
          </a:p>
          <a:p>
            <a:r>
              <a:rPr lang="en-US" dirty="0" smtClean="0"/>
              <a:t>Users have full administrative access to the PCs!</a:t>
            </a:r>
          </a:p>
          <a:p>
            <a:r>
              <a:rPr lang="en-US" dirty="0" smtClean="0"/>
              <a:t>Now the attackers (may) have the user’s NTLM hash!</a:t>
            </a:r>
          </a:p>
          <a:p>
            <a:r>
              <a:rPr lang="en-US" dirty="0" smtClean="0"/>
              <a:t>If they can crack it then they will have access to the corporate network at any time through wireless or VPN!</a:t>
            </a:r>
          </a:p>
          <a:p>
            <a:r>
              <a:rPr lang="en-US" dirty="0" smtClean="0"/>
              <a:t>!</a:t>
            </a:r>
          </a:p>
          <a:p>
            <a:r>
              <a:rPr lang="en-US" b="1" dirty="0" smtClean="0"/>
              <a:t>!!!</a:t>
            </a:r>
            <a:endParaRPr lang="en-US" dirty="0" smtClean="0"/>
          </a:p>
          <a:p>
            <a:r>
              <a:rPr lang="en-US" b="1" dirty="0" smtClean="0">
                <a:solidFill>
                  <a:srgbClr val="00B9E4"/>
                </a:solidFill>
              </a:rPr>
              <a:t>!!!OMG!!!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585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1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What About….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few slides back was a short list of account breaches</a:t>
            </a:r>
          </a:p>
          <a:p>
            <a:r>
              <a:rPr lang="en-US" dirty="0" smtClean="0"/>
              <a:t>What if an employee can be linked between one of those lists and their corporate login? (</a:t>
            </a:r>
            <a:r>
              <a:rPr lang="en-US" dirty="0"/>
              <a:t>F</a:t>
            </a:r>
            <a:r>
              <a:rPr lang="en-US" dirty="0" smtClean="0"/>
              <a:t>acebook, Spoke, etc.)</a:t>
            </a:r>
          </a:p>
          <a:p>
            <a:r>
              <a:rPr lang="en-US" dirty="0" smtClean="0"/>
              <a:t>What if that person uses the same password or a variation?</a:t>
            </a:r>
          </a:p>
          <a:p>
            <a:endParaRPr lang="en-US" dirty="0"/>
          </a:p>
          <a:p>
            <a:r>
              <a:rPr lang="en-US" dirty="0" smtClean="0"/>
              <a:t>It happens….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51994" y="6019800"/>
            <a:ext cx="231422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0594" y="6019800"/>
            <a:ext cx="7404100" cy="977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994" y="7467600"/>
            <a:ext cx="76200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513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complex passwords?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5516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Defining Complexity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Characteristically complex</a:t>
            </a:r>
          </a:p>
          <a:p>
            <a:pPr lvl="1"/>
            <a:r>
              <a:rPr lang="en-US" dirty="0" smtClean="0"/>
              <a:t>Not found in a dictionary or easily permutable</a:t>
            </a:r>
          </a:p>
          <a:p>
            <a:pPr lvl="1"/>
            <a:r>
              <a:rPr lang="en-US" dirty="0" smtClean="0"/>
              <a:t>Mixture of character types (upper, lower, number, special)</a:t>
            </a:r>
          </a:p>
          <a:p>
            <a:r>
              <a:rPr lang="en-US" dirty="0" smtClean="0"/>
              <a:t>Length</a:t>
            </a:r>
          </a:p>
          <a:p>
            <a:pPr lvl="1"/>
            <a:r>
              <a:rPr lang="en-US" dirty="0" smtClean="0"/>
              <a:t>Minimum 8 characters, perhaps more</a:t>
            </a:r>
          </a:p>
          <a:p>
            <a:r>
              <a:rPr lang="en-US" dirty="0" smtClean="0"/>
              <a:t>Unique</a:t>
            </a:r>
          </a:p>
          <a:p>
            <a:pPr lvl="1"/>
            <a:r>
              <a:rPr lang="en-US" dirty="0" smtClean="0"/>
              <a:t>Historical</a:t>
            </a:r>
          </a:p>
          <a:p>
            <a:pPr lvl="1"/>
            <a:r>
              <a:rPr lang="en-US" dirty="0" smtClean="0"/>
              <a:t>Per system / environment</a:t>
            </a:r>
          </a:p>
          <a:p>
            <a:pPr lvl="1"/>
            <a:r>
              <a:rPr lang="en-US" dirty="0" smtClean="0"/>
              <a:t>No easily guessable pattern rotation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794" y="4343400"/>
            <a:ext cx="4051300" cy="334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843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Microsoft Defining Complexity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at least seven characters long. </a:t>
            </a:r>
            <a:endParaRPr lang="en-US" dirty="0" smtClean="0"/>
          </a:p>
          <a:p>
            <a:r>
              <a:rPr lang="en-US" dirty="0" smtClean="0"/>
              <a:t>Does </a:t>
            </a:r>
            <a:r>
              <a:rPr lang="en-US" dirty="0"/>
              <a:t>not contain your user name, real name, or company </a:t>
            </a:r>
            <a:r>
              <a:rPr lang="en-US" dirty="0" smtClean="0"/>
              <a:t>name.</a:t>
            </a:r>
          </a:p>
          <a:p>
            <a:r>
              <a:rPr lang="en-US" dirty="0" smtClean="0"/>
              <a:t>Does </a:t>
            </a:r>
            <a:r>
              <a:rPr lang="en-US" dirty="0"/>
              <a:t>not contain a complete dictionary </a:t>
            </a:r>
            <a:r>
              <a:rPr lang="en-US" dirty="0" smtClean="0"/>
              <a:t>word.</a:t>
            </a:r>
          </a:p>
          <a:p>
            <a:r>
              <a:rPr lang="en-US" dirty="0" smtClean="0"/>
              <a:t>Is </a:t>
            </a:r>
            <a:r>
              <a:rPr lang="en-US" dirty="0"/>
              <a:t>significantly different from previous passwords. Passwords that increment (Password1, Password2, Password3 ...) are not </a:t>
            </a:r>
            <a:r>
              <a:rPr lang="en-US" dirty="0" smtClean="0"/>
              <a:t>strong.</a:t>
            </a:r>
          </a:p>
          <a:p>
            <a:r>
              <a:rPr lang="en-US" dirty="0" smtClean="0"/>
              <a:t>Contains </a:t>
            </a:r>
            <a:r>
              <a:rPr lang="en-US" dirty="0"/>
              <a:t>characters from each of the following four groups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Uppercase letters</a:t>
            </a:r>
          </a:p>
          <a:p>
            <a:pPr lvl="1"/>
            <a:r>
              <a:rPr lang="en-US" dirty="0" smtClean="0"/>
              <a:t>Lowercase letters</a:t>
            </a:r>
          </a:p>
          <a:p>
            <a:pPr lvl="1"/>
            <a:r>
              <a:rPr lang="en-US" dirty="0" smtClean="0"/>
              <a:t>Numerals</a:t>
            </a:r>
          </a:p>
          <a:p>
            <a:pPr lvl="1"/>
            <a:r>
              <a:rPr lang="en-US" dirty="0" smtClean="0"/>
              <a:t>Symbols found on the keyboard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http://technet.microsoft.com/en-us/library/cc756109(v=ws.10).aspx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377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That’s all Well and Good…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hinders adoption of complexity?</a:t>
            </a:r>
          </a:p>
          <a:p>
            <a:pPr lvl="1"/>
            <a:r>
              <a:rPr lang="en-US" dirty="0" smtClean="0"/>
              <a:t>Difficult to remember</a:t>
            </a:r>
          </a:p>
          <a:p>
            <a:pPr lvl="1"/>
            <a:r>
              <a:rPr lang="en-US" dirty="0" smtClean="0"/>
              <a:t>Unique requirements for different sites or software</a:t>
            </a:r>
          </a:p>
          <a:p>
            <a:pPr lvl="1"/>
            <a:r>
              <a:rPr lang="en-US" dirty="0" smtClean="0"/>
              <a:t>Not everyone is that creative</a:t>
            </a:r>
          </a:p>
          <a:p>
            <a:pPr lvl="1"/>
            <a:endParaRPr lang="en-US" dirty="0"/>
          </a:p>
          <a:p>
            <a:r>
              <a:rPr lang="en-US" dirty="0" smtClean="0"/>
              <a:t>Microsoft’s example of a </a:t>
            </a:r>
            <a:r>
              <a:rPr lang="en-US" dirty="0"/>
              <a:t>strong password: J*p2leO4&gt;</a:t>
            </a:r>
            <a:r>
              <a:rPr lang="en-US" dirty="0" smtClean="0"/>
              <a:t>F</a:t>
            </a:r>
          </a:p>
          <a:p>
            <a:endParaRPr lang="en-US" dirty="0"/>
          </a:p>
          <a:p>
            <a:r>
              <a:rPr lang="en-US" dirty="0" smtClean="0"/>
              <a:t>If an attacker knows the complexity guidelines they can “crack smarter” and lower the entropy pool for brute forcing.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547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Pa$$w3rd c0mpl3X1ty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BRKSEC-1005v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4178242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Through 20 years of effort, we’ve successfully trained everyone to use passwords that are hard for humans to remember but easy for computers to guess.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https://xkcd.com/936/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591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794" y="990600"/>
            <a:ext cx="9486900" cy="6908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424194" y="8001000"/>
            <a:ext cx="3623439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https://xkcd.com/936/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4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</a:t>
            </a:r>
            <a:r>
              <a:rPr lang="en-US" dirty="0" smtClean="0"/>
              <a:t>There Any Solutions?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Tools </a:t>
            </a:r>
            <a:r>
              <a:rPr lang="en-US" dirty="0"/>
              <a:t>that automatically generate complex passwords</a:t>
            </a:r>
          </a:p>
          <a:p>
            <a:r>
              <a:rPr lang="en-US" dirty="0"/>
              <a:t>Tools that gen and store passwords “securely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Writing down passwords on paper and keeping them secure</a:t>
            </a:r>
            <a:endParaRPr lang="en-US" dirty="0"/>
          </a:p>
          <a:p>
            <a:r>
              <a:rPr lang="en-US" dirty="0"/>
              <a:t>Cheat </a:t>
            </a:r>
            <a:r>
              <a:rPr lang="en-US" dirty="0" smtClean="0"/>
              <a:t>sheets</a:t>
            </a:r>
          </a:p>
          <a:p>
            <a:r>
              <a:rPr lang="en-US" dirty="0" smtClean="0"/>
              <a:t>Passphrases (but be careful with them):</a:t>
            </a:r>
          </a:p>
          <a:p>
            <a:pPr lvl="1"/>
            <a:r>
              <a:rPr lang="en-US" dirty="0">
                <a:hlinkClick r:id="rId2"/>
              </a:rPr>
              <a:t>http://arstechnica.com/business/news/2012/03/passphrases-only-marginally-more-secure-than-passwords-because-of-poor-choices.ars</a:t>
            </a:r>
            <a:endParaRPr lang="en-US" dirty="0" smtClean="0"/>
          </a:p>
          <a:p>
            <a:pPr lvl="1"/>
            <a:r>
              <a:rPr lang="en-US" dirty="0" smtClean="0"/>
              <a:t>Natural language tendencies can be predicted</a:t>
            </a:r>
          </a:p>
          <a:p>
            <a:pPr lvl="1"/>
            <a:r>
              <a:rPr lang="en-US" dirty="0" smtClean="0"/>
              <a:t>Multiple random words or adding additional entropy helps dramatically</a:t>
            </a:r>
          </a:p>
          <a:p>
            <a:pPr lvl="1"/>
            <a:r>
              <a:rPr lang="en-US" dirty="0" smtClean="0"/>
              <a:t>“Forget&amp; 8Patronize”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At Least to Make Managing Complexity Less Complex?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973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Two-factor?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be difficult to deploy</a:t>
            </a:r>
          </a:p>
          <a:p>
            <a:r>
              <a:rPr lang="en-US" dirty="0" smtClean="0"/>
              <a:t>People don’t like having to jump through hoops just to view an internal website</a:t>
            </a:r>
          </a:p>
          <a:p>
            <a:r>
              <a:rPr lang="en-US" dirty="0" smtClean="0"/>
              <a:t>Cost of hardware tokens can be prohibitive</a:t>
            </a:r>
          </a:p>
          <a:p>
            <a:r>
              <a:rPr lang="en-US" dirty="0" smtClean="0"/>
              <a:t>Smartphone-based OTP is on the rise (hooray!)</a:t>
            </a:r>
          </a:p>
          <a:p>
            <a:pPr lvl="1"/>
            <a:r>
              <a:rPr lang="en-US" dirty="0" smtClean="0"/>
              <a:t>Google </a:t>
            </a:r>
            <a:r>
              <a:rPr lang="en-US" dirty="0"/>
              <a:t>Authenticator (</a:t>
            </a:r>
            <a:r>
              <a:rPr lang="en-US" dirty="0">
                <a:hlinkClick r:id="rId2"/>
              </a:rPr>
              <a:t>https://code.google.com/p/google-authenticator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DuoSecurity </a:t>
            </a:r>
            <a:r>
              <a:rPr lang="en-US" dirty="0"/>
              <a:t>(</a:t>
            </a:r>
            <a:r>
              <a:rPr lang="en-US" dirty="0">
                <a:hlinkClick r:id="rId3"/>
              </a:rPr>
              <a:t>http://www.duosecurity.com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)</a:t>
            </a:r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256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“Cheat Sheets?”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page or small booklet with random characters in a grid</a:t>
            </a:r>
          </a:p>
          <a:p>
            <a:r>
              <a:rPr lang="en-US" dirty="0" smtClean="0"/>
              <a:t>Each page is unique (or should be!)</a:t>
            </a:r>
          </a:p>
          <a:p>
            <a:r>
              <a:rPr lang="en-US" dirty="0" smtClean="0"/>
              <a:t>You pick a starting point on the grid and make a pattern</a:t>
            </a:r>
          </a:p>
          <a:p>
            <a:r>
              <a:rPr lang="en-US" dirty="0" smtClean="0"/>
              <a:t>Use the characters from the pattern as your password or as part of your passphrase</a:t>
            </a:r>
          </a:p>
          <a:p>
            <a:r>
              <a:rPr lang="en-US" dirty="0" smtClean="0"/>
              <a:t>Do not mark your sheet to identify where your pattern starts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660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Password Card / Cheat Sheet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https://www.passwordcard.org/</a:t>
            </a:r>
            <a:r>
              <a:rPr lang="en-US" dirty="0" smtClean="0"/>
              <a:t>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2194" y="2667000"/>
            <a:ext cx="6781800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812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Secure Password Managers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Synchronizes between smartphone and workstation / cloud</a:t>
            </a:r>
          </a:p>
          <a:p>
            <a:r>
              <a:rPr lang="en-US" dirty="0" smtClean="0"/>
              <a:t>Integrated browser support to only have to remember main passphrase</a:t>
            </a:r>
          </a:p>
          <a:p>
            <a:r>
              <a:rPr lang="en-US" dirty="0" smtClean="0"/>
              <a:t>Some of the top Password Managers:</a:t>
            </a:r>
          </a:p>
          <a:p>
            <a:pPr lvl="1"/>
            <a:r>
              <a:rPr lang="en-US" dirty="0" smtClean="0"/>
              <a:t>1Password </a:t>
            </a:r>
            <a:r>
              <a:rPr lang="en-US" dirty="0"/>
              <a:t>(</a:t>
            </a:r>
            <a:r>
              <a:rPr lang="en-US" dirty="0">
                <a:hlinkClick r:id="rId2"/>
              </a:rPr>
              <a:t>https://agilebits.com/onepassword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LastPass</a:t>
            </a:r>
            <a:r>
              <a:rPr lang="en-US" dirty="0"/>
              <a:t> (</a:t>
            </a:r>
            <a:r>
              <a:rPr lang="en-US" dirty="0">
                <a:hlinkClick r:id="rId3"/>
              </a:rPr>
              <a:t>https://lastpass.com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PasswordSafe</a:t>
            </a:r>
            <a:r>
              <a:rPr lang="en-US" dirty="0"/>
              <a:t> (</a:t>
            </a:r>
            <a:r>
              <a:rPr lang="en-US" dirty="0">
                <a:hlinkClick r:id="rId4"/>
              </a:rPr>
              <a:t>http://passwordsafe.sourceforge.net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KeyPass</a:t>
            </a:r>
            <a:r>
              <a:rPr lang="en-US" dirty="0"/>
              <a:t> (</a:t>
            </a:r>
            <a:r>
              <a:rPr lang="en-US" dirty="0">
                <a:hlinkClick r:id="rId5"/>
              </a:rPr>
              <a:t>http://keepass.info</a:t>
            </a:r>
            <a:r>
              <a:rPr lang="en-US" dirty="0" smtClean="0">
                <a:hlinkClick r:id="rId5"/>
              </a:rPr>
              <a:t>/</a:t>
            </a:r>
            <a:r>
              <a:rPr lang="en-US" dirty="0"/>
              <a:t> and </a:t>
            </a:r>
            <a:r>
              <a:rPr lang="en-US" dirty="0">
                <a:hlinkClick r:id="rId6"/>
              </a:rPr>
              <a:t>https://www.keepassx.org/</a:t>
            </a:r>
            <a:r>
              <a:rPr lang="en-US" dirty="0" smtClean="0"/>
              <a:t>)</a:t>
            </a:r>
          </a:p>
          <a:p>
            <a:r>
              <a:rPr lang="en-US" dirty="0" smtClean="0"/>
              <a:t>Use a strong and complex passphrase to protect your data</a:t>
            </a:r>
          </a:p>
          <a:p>
            <a:r>
              <a:rPr lang="en-US" dirty="0" smtClean="0"/>
              <a:t>These are your secret codes to everything</a:t>
            </a:r>
          </a:p>
          <a:p>
            <a:r>
              <a:rPr lang="en-US" dirty="0" smtClean="0"/>
              <a:t>Caveat emptor!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(Many to Choose from, These are Just a Few)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93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Issues with “Secure Password Managers”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Elcomsoft analyzed 17 Apple iOS and BlackBerry applications designed to facilitate storing and management of passwords.</a:t>
            </a:r>
          </a:p>
          <a:p>
            <a:r>
              <a:rPr lang="en-US" dirty="0" smtClean="0"/>
              <a:t>Focused on the security of “data at rest”</a:t>
            </a:r>
          </a:p>
          <a:p>
            <a:r>
              <a:rPr lang="en-US" dirty="0" smtClean="0"/>
              <a:t>Some provided absolutely </a:t>
            </a:r>
            <a:r>
              <a:rPr lang="en-US" b="1" dirty="0" smtClean="0"/>
              <a:t>NO</a:t>
            </a:r>
            <a:r>
              <a:rPr lang="en-US" dirty="0" smtClean="0"/>
              <a:t> protection!</a:t>
            </a:r>
          </a:p>
          <a:p>
            <a:r>
              <a:rPr lang="en-US" dirty="0" smtClean="0"/>
              <a:t>Threat modeling and Risk identification:</a:t>
            </a:r>
          </a:p>
          <a:p>
            <a:pPr lvl="1"/>
            <a:r>
              <a:rPr lang="en-US" dirty="0" smtClean="0"/>
              <a:t>What secrets am I trying to protect?</a:t>
            </a:r>
          </a:p>
          <a:p>
            <a:pPr lvl="1"/>
            <a:r>
              <a:rPr lang="en-US" dirty="0" smtClean="0"/>
              <a:t>Where are these secrets stored?</a:t>
            </a:r>
          </a:p>
          <a:p>
            <a:pPr lvl="1"/>
            <a:r>
              <a:rPr lang="en-US" dirty="0" smtClean="0"/>
              <a:t>What methods are being used to protect them?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Smartphone Versions Are Not Too Smart!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80394" y="8382000"/>
            <a:ext cx="5929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Source: http://www.elcomsoft.com/WP/BH-EU-2012-WP.pdf</a:t>
            </a:r>
          </a:p>
        </p:txBody>
      </p:sp>
    </p:spTree>
    <p:extLst>
      <p:ext uri="{BB962C8B-B14F-4D97-AF65-F5344CB8AC3E}">
        <p14:creationId xmlns:p14="http://schemas.microsoft.com/office/powerpoint/2010/main" val="1912211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to Crack Phone Passcodes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36192" r="-36192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http://blog.agilebits.com/2012/03/30/the-abcs-of-xry-not-so-simple-passcodes/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394" y="2895600"/>
            <a:ext cx="2540000" cy="381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34194" y="2895600"/>
            <a:ext cx="254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78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 Identification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2345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am I and Why Should You Listen?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Kurt Grutzmacher -- </a:t>
            </a:r>
            <a:r>
              <a:rPr lang="en-US" dirty="0" smtClean="0">
                <a:hlinkClick r:id="rId2"/>
              </a:rPr>
              <a:t>kgrutzma@cisco.com</a:t>
            </a:r>
            <a:endParaRPr lang="en-US" dirty="0" smtClean="0"/>
          </a:p>
          <a:p>
            <a:pPr lvl="1"/>
            <a:r>
              <a:rPr lang="en-US" dirty="0" smtClean="0"/>
              <a:t>10+ years penetration testing</a:t>
            </a:r>
          </a:p>
          <a:p>
            <a:pPr lvl="1"/>
            <a:r>
              <a:rPr lang="en-US" dirty="0" smtClean="0"/>
              <a:t>Federal Reserve System, Pacific Gas &amp; Electric</a:t>
            </a:r>
          </a:p>
          <a:p>
            <a:pPr lvl="1"/>
            <a:r>
              <a:rPr lang="en-US" dirty="0" smtClean="0"/>
              <a:t>Security Posture Assessment Team Technical Lead</a:t>
            </a:r>
          </a:p>
          <a:p>
            <a:pPr lvl="1"/>
            <a:r>
              <a:rPr lang="en-US" dirty="0" smtClean="0"/>
              <a:t>I like to crack passwords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1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can’t effectively and consistently manage what you can’t measure, and you can’t measure what you haven’t defined…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856831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Risk?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probable frequency and probable magnitude of future loss</a:t>
            </a:r>
          </a:p>
          <a:p>
            <a:pPr lvl="1"/>
            <a:r>
              <a:rPr lang="en-US" dirty="0" smtClean="0"/>
              <a:t>How frequently something bad is likely to happen</a:t>
            </a:r>
          </a:p>
          <a:p>
            <a:pPr lvl="1"/>
            <a:r>
              <a:rPr lang="en-US" dirty="0" smtClean="0"/>
              <a:t>How much loss is likely to result</a:t>
            </a:r>
          </a:p>
          <a:p>
            <a:endParaRPr lang="en-US" dirty="0" smtClean="0"/>
          </a:p>
          <a:p>
            <a:r>
              <a:rPr lang="en-US" dirty="0" smtClean="0"/>
              <a:t>Risk </a:t>
            </a:r>
            <a:r>
              <a:rPr lang="en-US" dirty="0"/>
              <a:t>is not a single </a:t>
            </a:r>
            <a:r>
              <a:rPr lang="en-US" dirty="0" smtClean="0"/>
              <a:t>thing </a:t>
            </a:r>
            <a:r>
              <a:rPr lang="en-US" dirty="0"/>
              <a:t>– it is a derived value</a:t>
            </a:r>
          </a:p>
          <a:p>
            <a:pPr lvl="1"/>
            <a:r>
              <a:rPr lang="en-US" dirty="0"/>
              <a:t>Threat event frequency</a:t>
            </a:r>
          </a:p>
          <a:p>
            <a:pPr lvl="1"/>
            <a:r>
              <a:rPr lang="en-US" dirty="0"/>
              <a:t>Vulnerability</a:t>
            </a:r>
          </a:p>
          <a:p>
            <a:pPr lvl="1"/>
            <a:r>
              <a:rPr lang="en-US" dirty="0"/>
              <a:t>Asset value and liability characteristics</a:t>
            </a:r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95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Bald Tire Scenario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 we proceed through each of the following steps ask yourself “How much risk is associated with what’s being described?”</a:t>
            </a:r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 descr="BALD-TIRES-650x43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594" y="3657600"/>
            <a:ext cx="6929656" cy="46482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41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Imagine a Bald Tire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…So Bald You Can Barely Tell It Had Tread At All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8" name="Picture 7" descr="3665093399_7ce7b823ce_b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794" y="2362200"/>
            <a:ext cx="6733063" cy="51813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37594" y="8077200"/>
            <a:ext cx="3812111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much risk is there?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88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Imagine it Hanging from a Tree by a Rope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337594" y="8077200"/>
            <a:ext cx="3812111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much risk is there?</a:t>
            </a:r>
            <a:endParaRPr lang="en-US" dirty="0"/>
          </a:p>
        </p:txBody>
      </p:sp>
      <p:pic>
        <p:nvPicPr>
          <p:cNvPr id="7" name="Picture 6" descr="huge.74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594" y="2667000"/>
            <a:ext cx="6553200" cy="480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345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Imagine the Rope is Frayed About ½ Through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…Just Below Where it’s Tied to the Branch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337594" y="8077200"/>
            <a:ext cx="456189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Now</a:t>
            </a:r>
            <a:r>
              <a:rPr lang="en-US" dirty="0" smtClean="0"/>
              <a:t> how much risk is there?</a:t>
            </a:r>
            <a:endParaRPr lang="en-US" dirty="0"/>
          </a:p>
        </p:txBody>
      </p:sp>
      <p:pic>
        <p:nvPicPr>
          <p:cNvPr id="8" name="Picture 7" descr="frayedrop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508" y="2895600"/>
            <a:ext cx="6132286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582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the Tire Swing is Over an 80ft Cliff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…With Sharp Rocks and Shallow Water!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337594" y="8077200"/>
            <a:ext cx="456189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Now</a:t>
            </a:r>
            <a:r>
              <a:rPr lang="en-US" dirty="0" smtClean="0"/>
              <a:t> how much risk is there?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994" y="2133600"/>
            <a:ext cx="8432006" cy="563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11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Bald Tire Scenario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smtClean="0">
                <a:solidFill>
                  <a:schemeClr val="accent1"/>
                </a:solidFill>
              </a:rPr>
              <a:t>asset</a:t>
            </a:r>
            <a:r>
              <a:rPr lang="en-US" dirty="0" smtClean="0"/>
              <a:t> is the bald tire</a:t>
            </a:r>
          </a:p>
          <a:p>
            <a:r>
              <a:rPr lang="en-US" dirty="0" smtClean="0"/>
              <a:t>The </a:t>
            </a:r>
            <a:r>
              <a:rPr lang="en-US" dirty="0" smtClean="0">
                <a:solidFill>
                  <a:srgbClr val="00B9E4"/>
                </a:solidFill>
              </a:rPr>
              <a:t>threat</a:t>
            </a:r>
            <a:r>
              <a:rPr lang="en-US" dirty="0" smtClean="0"/>
              <a:t> is the earth and the force of gravity that it applies to the tire and rope</a:t>
            </a:r>
          </a:p>
          <a:p>
            <a:r>
              <a:rPr lang="en-US" dirty="0" smtClean="0"/>
              <a:t>The </a:t>
            </a:r>
            <a:r>
              <a:rPr lang="en-US" dirty="0" smtClean="0">
                <a:solidFill>
                  <a:schemeClr val="accent1"/>
                </a:solidFill>
              </a:rPr>
              <a:t>potential</a:t>
            </a:r>
            <a:r>
              <a:rPr lang="en-US" dirty="0" smtClean="0"/>
              <a:t> vulnerability is the frayed rope (disregarding the potential for a rotten tree branch, overweight person, etc.)</a:t>
            </a:r>
          </a:p>
          <a:p>
            <a:endParaRPr lang="en-US" dirty="0"/>
          </a:p>
          <a:p>
            <a:r>
              <a:rPr lang="en-US" dirty="0" smtClean="0"/>
              <a:t>The </a:t>
            </a:r>
            <a:r>
              <a:rPr lang="en-US" dirty="0" smtClean="0">
                <a:solidFill>
                  <a:srgbClr val="00B9E4"/>
                </a:solidFill>
              </a:rPr>
              <a:t>idea of risk</a:t>
            </a:r>
            <a:r>
              <a:rPr lang="en-US" dirty="0" smtClean="0"/>
              <a:t> changes as additional knowledge is gained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101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This Relate to Passwords?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can’t have significant risk without the potential for significant losses</a:t>
            </a:r>
          </a:p>
          <a:p>
            <a:pPr lvl="1"/>
            <a:r>
              <a:rPr lang="en-US" dirty="0" smtClean="0"/>
              <a:t>If the asset is not worth much, the risk is not high</a:t>
            </a:r>
          </a:p>
          <a:p>
            <a:r>
              <a:rPr lang="en-US" dirty="0"/>
              <a:t>If an asset </a:t>
            </a:r>
            <a:r>
              <a:rPr lang="en-US" dirty="0" smtClean="0"/>
              <a:t>requires passwords </a:t>
            </a:r>
            <a:r>
              <a:rPr lang="en-US" dirty="0"/>
              <a:t>then there is some perceived </a:t>
            </a:r>
            <a:r>
              <a:rPr lang="en-US" dirty="0" smtClean="0"/>
              <a:t>value.</a:t>
            </a:r>
          </a:p>
          <a:p>
            <a:r>
              <a:rPr lang="en-US" dirty="0" smtClean="0"/>
              <a:t>The </a:t>
            </a:r>
            <a:r>
              <a:rPr lang="en-US" dirty="0"/>
              <a:t>loss may be secondary (e.g. </a:t>
            </a:r>
            <a:r>
              <a:rPr lang="en-US" dirty="0" smtClean="0"/>
              <a:t>falling onto </a:t>
            </a:r>
            <a:r>
              <a:rPr lang="en-US" dirty="0"/>
              <a:t>the </a:t>
            </a:r>
            <a:r>
              <a:rPr lang="en-US" dirty="0" smtClean="0"/>
              <a:t>sharp rocks</a:t>
            </a:r>
            <a:r>
              <a:rPr lang="en-US" dirty="0"/>
              <a:t>)</a:t>
            </a:r>
          </a:p>
          <a:p>
            <a:endParaRPr lang="en-US" dirty="0" smtClean="0"/>
          </a:p>
          <a:p>
            <a:r>
              <a:rPr lang="en-US" dirty="0"/>
              <a:t>Apply risk analysis to password complexity choices!</a:t>
            </a:r>
          </a:p>
          <a:p>
            <a:endParaRPr lang="en-US" dirty="0" smtClean="0"/>
          </a:p>
          <a:p>
            <a:r>
              <a:rPr lang="en-US" dirty="0" smtClean="0"/>
              <a:t>What is the risk of one router’s enable password being compromised?</a:t>
            </a:r>
          </a:p>
          <a:p>
            <a:r>
              <a:rPr lang="en-US" dirty="0" smtClean="0"/>
              <a:t>What is the risk of your on-line bank account being compromised?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373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Password Reuse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A True Secondary Loss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8" name="Picture 7" descr="6a0120a85dcdae970b0147e0ad9dbd970b-800w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194" y="2220874"/>
            <a:ext cx="6097694" cy="58563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204994" y="8077200"/>
            <a:ext cx="3623439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https://xkcd.com/792/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5594" y="2133600"/>
            <a:ext cx="6223000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92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Session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Like all things in security there are no magic bullets</a:t>
            </a:r>
          </a:p>
          <a:p>
            <a:r>
              <a:rPr lang="en-US" dirty="0" smtClean="0"/>
              <a:t>The “password problem” isn’t an easily answered one</a:t>
            </a:r>
          </a:p>
          <a:p>
            <a:r>
              <a:rPr lang="en-US" dirty="0" smtClean="0"/>
              <a:t>Technology can help but should be critically reviewed before adoption</a:t>
            </a:r>
          </a:p>
          <a:p>
            <a:r>
              <a:rPr lang="en-US" dirty="0" smtClean="0"/>
              <a:t>Interrogate technology options using risk management concepts</a:t>
            </a:r>
          </a:p>
          <a:p>
            <a:r>
              <a:rPr lang="en-US" dirty="0" smtClean="0"/>
              <a:t>Password cracking tools and techniques are quite advanced today</a:t>
            </a:r>
          </a:p>
          <a:p>
            <a:endParaRPr lang="en-US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What You Should Take Away….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79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Enable Password Scenario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9128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Prediction is very difficult, especially about the future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Niels Bohr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6314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Risk?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ossibility is 100% the threat actor will recover the password given enough time and resources</a:t>
            </a:r>
          </a:p>
          <a:p>
            <a:pPr lvl="1"/>
            <a:r>
              <a:rPr lang="en-US" dirty="0" smtClean="0"/>
              <a:t>Possibility is binary: it is or it isn’t going to happen</a:t>
            </a:r>
          </a:p>
          <a:p>
            <a:r>
              <a:rPr lang="en-US" dirty="0"/>
              <a:t>P</a:t>
            </a:r>
            <a:r>
              <a:rPr lang="en-US" dirty="0" smtClean="0"/>
              <a:t>robability can vary based on multiple risk factors:</a:t>
            </a:r>
          </a:p>
          <a:p>
            <a:pPr lvl="1"/>
            <a:r>
              <a:rPr lang="en-US" dirty="0" smtClean="0"/>
              <a:t>Complexity of the encryption method used</a:t>
            </a:r>
          </a:p>
          <a:p>
            <a:pPr lvl="1"/>
            <a:r>
              <a:rPr lang="en-US" dirty="0" smtClean="0"/>
              <a:t>Likelihood of the password being brute forced</a:t>
            </a:r>
          </a:p>
          <a:p>
            <a:pPr lvl="1"/>
            <a:r>
              <a:rPr lang="en-US" dirty="0" smtClean="0"/>
              <a:t>Likelihood of the password being in a dictionary</a:t>
            </a:r>
          </a:p>
          <a:p>
            <a:pPr lvl="1"/>
            <a:r>
              <a:rPr lang="en-US" dirty="0" smtClean="0"/>
              <a:t>Likelihood of the password being a permutation of a dictionary entry</a:t>
            </a:r>
          </a:p>
          <a:p>
            <a:r>
              <a:rPr lang="en-US" dirty="0" smtClean="0"/>
              <a:t>The value of the outcome from the vulnerability will vary</a:t>
            </a:r>
          </a:p>
          <a:p>
            <a:pPr lvl="1"/>
            <a:r>
              <a:rPr lang="en-US" dirty="0" smtClean="0"/>
              <a:t>Enable password the same on multiple routers?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766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Don’t Stop at the Enable Password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You’d be surprised how many times we gain access to network equipment through simple mistakes:</a:t>
            </a:r>
          </a:p>
          <a:p>
            <a:pPr lvl="1"/>
            <a:r>
              <a:rPr lang="en-US" dirty="0" smtClean="0"/>
              <a:t>Imagine a switch installed in a closet back in 2001</a:t>
            </a:r>
          </a:p>
          <a:p>
            <a:pPr lvl="1"/>
            <a:r>
              <a:rPr lang="en-US" dirty="0" smtClean="0"/>
              <a:t>The switch hasn’t been upgraded since installed (hey, it works)</a:t>
            </a:r>
          </a:p>
          <a:p>
            <a:pPr lvl="1"/>
            <a:r>
              <a:rPr lang="en-US" dirty="0" smtClean="0"/>
              <a:t>It is configured with your “standard device configuration”</a:t>
            </a:r>
          </a:p>
          <a:p>
            <a:pPr lvl="1"/>
            <a:r>
              <a:rPr lang="en-US" dirty="0" smtClean="0"/>
              <a:t>…and the IOS HTTP server is on by default!</a:t>
            </a:r>
          </a:p>
          <a:p>
            <a:pPr lvl="1"/>
            <a:r>
              <a:rPr lang="en-US" dirty="0" smtClean="0"/>
              <a:t>…and it’s vulnerable to /exec/level/16!</a:t>
            </a:r>
          </a:p>
          <a:p>
            <a:pPr lvl="1"/>
            <a:endParaRPr lang="en-US" dirty="0"/>
          </a:p>
          <a:p>
            <a:r>
              <a:rPr lang="en-US" dirty="0" smtClean="0"/>
              <a:t>What is the main risk in this scenario now?</a:t>
            </a:r>
          </a:p>
          <a:p>
            <a:r>
              <a:rPr lang="en-US" dirty="0" smtClean="0"/>
              <a:t>What’s the secondary risk?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345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“Enable Password” Scenario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Threat:</a:t>
            </a:r>
          </a:p>
          <a:p>
            <a:pPr lvl="1"/>
            <a:r>
              <a:rPr lang="en-US" dirty="0" smtClean="0"/>
              <a:t>A hacker obtained a router configuration file</a:t>
            </a:r>
          </a:p>
          <a:p>
            <a:r>
              <a:rPr lang="en-US" dirty="0" smtClean="0"/>
              <a:t>Vulnerability:</a:t>
            </a:r>
          </a:p>
          <a:p>
            <a:pPr lvl="1"/>
            <a:r>
              <a:rPr lang="en-US" dirty="0" smtClean="0"/>
              <a:t>Recovery of cleartext passwords from encrypted ciphertext (enable secret)</a:t>
            </a:r>
          </a:p>
          <a:p>
            <a:pPr lvl="1"/>
            <a:r>
              <a:rPr lang="en-US" dirty="0" smtClean="0"/>
              <a:t>SNMP community strings and ACLs</a:t>
            </a:r>
          </a:p>
          <a:p>
            <a:r>
              <a:rPr lang="en-US" dirty="0" smtClean="0"/>
              <a:t>Asset:</a:t>
            </a:r>
          </a:p>
          <a:p>
            <a:pPr lvl="1"/>
            <a:r>
              <a:rPr lang="en-US" dirty="0" smtClean="0"/>
              <a:t>Passwords to login and change router configurations</a:t>
            </a:r>
          </a:p>
          <a:p>
            <a:pPr lvl="1"/>
            <a:endParaRPr lang="en-US" dirty="0"/>
          </a:p>
          <a:p>
            <a:r>
              <a:rPr lang="en-US" dirty="0" smtClean="0"/>
              <a:t>How do you now want to generate and store enable passwords for your networking devices?</a:t>
            </a:r>
          </a:p>
          <a:p>
            <a:pPr lvl="1"/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344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Brute Force Cracking Cisco Hashes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Cisco-PIX/ASA MD5</a:t>
            </a:r>
          </a:p>
          <a:p>
            <a:pPr lvl="1"/>
            <a:r>
              <a:rPr lang="en-US" dirty="0"/>
              <a:t>4317.3M </a:t>
            </a:r>
            <a:r>
              <a:rPr lang="en-US" dirty="0" smtClean="0"/>
              <a:t>cracks per second</a:t>
            </a:r>
          </a:p>
          <a:p>
            <a:pPr lvl="1"/>
            <a:r>
              <a:rPr lang="en-US" dirty="0" smtClean="0"/>
              <a:t>Characters: Lowercase/Uppercase/Number</a:t>
            </a:r>
          </a:p>
          <a:p>
            <a:pPr lvl="1"/>
            <a:r>
              <a:rPr lang="en-US" dirty="0" smtClean="0"/>
              <a:t>Length: 8</a:t>
            </a:r>
            <a:endParaRPr lang="en-US" dirty="0"/>
          </a:p>
          <a:p>
            <a:pPr lvl="1"/>
            <a:r>
              <a:rPr lang="en-US" dirty="0" smtClean="0"/>
              <a:t>Time: 18 hours</a:t>
            </a:r>
            <a:endParaRPr lang="en-US" dirty="0"/>
          </a:p>
          <a:p>
            <a:r>
              <a:rPr lang="en-US" dirty="0" smtClean="0"/>
              <a:t>Cisco-IOS MD5  (enable, password 5)</a:t>
            </a:r>
          </a:p>
          <a:p>
            <a:pPr lvl="1"/>
            <a:r>
              <a:rPr lang="en-US" dirty="0" smtClean="0"/>
              <a:t>1,439.2k cracks per second</a:t>
            </a:r>
          </a:p>
          <a:p>
            <a:pPr lvl="1"/>
            <a:r>
              <a:rPr lang="en-US" dirty="0" smtClean="0"/>
              <a:t>Characters: Lowercase/Uppercase/Number</a:t>
            </a:r>
          </a:p>
          <a:p>
            <a:pPr lvl="1"/>
            <a:r>
              <a:rPr lang="en-US" dirty="0" smtClean="0"/>
              <a:t>Length: 8</a:t>
            </a:r>
          </a:p>
          <a:p>
            <a:pPr lvl="1"/>
            <a:r>
              <a:rPr lang="en-US" dirty="0" smtClean="0"/>
              <a:t>Time: 40 days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Using 3 nVidia GTX 580 Cards and oclHashCat Plus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424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Crackin’ Passwords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24194" y="1981200"/>
            <a:ext cx="3703659" cy="246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981860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“Treat your password like your toothbrush. Don’t let anybody else use it, and get a new one every six months.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/>
            <a:r>
              <a:rPr lang="en-US" dirty="0"/>
              <a:t>Clifford </a:t>
            </a:r>
            <a:r>
              <a:rPr lang="en-US" dirty="0" smtClean="0"/>
              <a:t>Stoll</a:t>
            </a:r>
          </a:p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9289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Preface to Cracking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are many examples and other really good presentations on how to crack passwords effectively</a:t>
            </a:r>
          </a:p>
          <a:p>
            <a:r>
              <a:rPr lang="en-US" dirty="0" smtClean="0"/>
              <a:t>This will just be covering some general statistics on the mechanics</a:t>
            </a:r>
          </a:p>
          <a:p>
            <a:r>
              <a:rPr lang="en-US" dirty="0" smtClean="0"/>
              <a:t>Further resources:</a:t>
            </a:r>
          </a:p>
          <a:p>
            <a:pPr lvl="1"/>
            <a:r>
              <a:rPr lang="en-US" dirty="0">
                <a:hlinkClick r:id="rId2"/>
              </a:rPr>
              <a:t>https://www.youtube.com/watch?v=4HlmZmSocCM&amp;hd=</a:t>
            </a:r>
            <a:r>
              <a:rPr lang="en-US" dirty="0" smtClean="0">
                <a:hlinkClick r:id="rId2"/>
              </a:rPr>
              <a:t>1</a:t>
            </a:r>
            <a:endParaRPr lang="en-US" dirty="0" smtClean="0"/>
          </a:p>
          <a:p>
            <a:pPr lvl="1"/>
            <a:r>
              <a:rPr lang="en-US" dirty="0">
                <a:hlinkClick r:id="rId3"/>
              </a:rPr>
              <a:t>http://thepasswordproject.com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58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DEFCON “Crack Me If You Can”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tarted in 2010 by KoreLogic, Inc</a:t>
            </a:r>
          </a:p>
          <a:p>
            <a:r>
              <a:rPr lang="en-US" dirty="0" smtClean="0"/>
              <a:t>Created to help push the envelope of password cracking techniques and methodologies</a:t>
            </a:r>
          </a:p>
          <a:p>
            <a:r>
              <a:rPr lang="en-US" dirty="0" smtClean="0"/>
              <a:t>KoreLogic creates a “realistic” list of passwords and encrypts them with real-world encryption algorithms</a:t>
            </a:r>
          </a:p>
          <a:p>
            <a:r>
              <a:rPr lang="en-US" dirty="0" smtClean="0"/>
              <a:t>Teams are given the list at the same time and awarded points for recovering the cleartext</a:t>
            </a:r>
          </a:p>
          <a:p>
            <a:r>
              <a:rPr lang="en-US" b="1" dirty="0" smtClean="0"/>
              <a:t>48 HOURS</a:t>
            </a:r>
            <a:r>
              <a:rPr lang="en-US" dirty="0" smtClean="0"/>
              <a:t> to crack and score!</a:t>
            </a:r>
          </a:p>
          <a:p>
            <a:r>
              <a:rPr lang="en-US" dirty="0" smtClean="0"/>
              <a:t>Results were closely aligned to real-world scenarios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https://contest.korelogic.com/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83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Defining the Password Problem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2631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2011 Statistics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5594" y="1371600"/>
            <a:ext cx="6248400" cy="736068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18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2011 Team Points Over Time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1594" y="1371600"/>
            <a:ext cx="9780305" cy="709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057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Graphics Processing Units and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GPU has revolutionized password cracking</a:t>
            </a:r>
          </a:p>
          <a:p>
            <a:r>
              <a:rPr lang="en-US" dirty="0" smtClean="0"/>
              <a:t>From brute forcing to Rainbow Table generation, GPUs can dramatically decrease computation times</a:t>
            </a:r>
          </a:p>
          <a:p>
            <a:r>
              <a:rPr lang="en-US" dirty="0" smtClean="0"/>
              <a:t>A single nVidia GTX 580 can take less than 1 day to exhaust a keyspace of 69 characters, up to 8 characters in length</a:t>
            </a:r>
          </a:p>
          <a:p>
            <a:r>
              <a:rPr lang="en-US" dirty="0" smtClean="0"/>
              <a:t>Change the length to 9 and time increases to 2½ months</a:t>
            </a:r>
          </a:p>
          <a:p>
            <a:r>
              <a:rPr lang="en-US" dirty="0" smtClean="0"/>
              <a:t>Each additional GPU will cut the time required dramatically</a:t>
            </a:r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36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Moore’s Law – # of Transistors</a:t>
            </a:r>
            <a:endParaRPr lang="en-US" dirty="0"/>
          </a:p>
        </p:txBody>
      </p:sp>
      <p:pic>
        <p:nvPicPr>
          <p:cNvPr id="8" name="Picture Placeholder 7" descr="Transistor_Count_and_Moore's_Law_-_2011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083" r="-51083"/>
          <a:stretch/>
        </p:blipFill>
        <p:spPr/>
      </p:pic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64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MD5 Cracks Per Second (in Billions)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</a:t>
            </a:r>
            <a:r>
              <a:rPr lang="en-US" dirty="0" smtClean="0">
                <a:hlinkClick r:id="rId2"/>
              </a:rPr>
              <a:t>/whitepixel.zorinaq.com/</a:t>
            </a:r>
            <a:r>
              <a:rPr lang="en-US" dirty="0" smtClean="0"/>
              <a:t>  -  ATI Video Cards, Single Hash Cracker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 t="-9258" b="-9258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46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John The Ripper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http://www.openwall.com/john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r>
              <a:rPr lang="en-US" dirty="0" smtClean="0"/>
              <a:t>Jumbo patch adds support for many algorithms</a:t>
            </a:r>
          </a:p>
          <a:p>
            <a:r>
              <a:rPr lang="en-US" dirty="0" smtClean="0"/>
              <a:t>CPU, OpenMP and GPU (OpenCL/CUDA) support</a:t>
            </a:r>
          </a:p>
          <a:p>
            <a:r>
              <a:rPr lang="en-US" dirty="0" smtClean="0"/>
              <a:t>Multiplatform support</a:t>
            </a:r>
          </a:p>
          <a:p>
            <a:r>
              <a:rPr lang="en-US" dirty="0" smtClean="0"/>
              <a:t>Multiple modes of cracking (wordlist, rules, brute force/single)</a:t>
            </a:r>
          </a:p>
          <a:p>
            <a:r>
              <a:rPr lang="en-US" dirty="0" smtClean="0"/>
              <a:t>Actively and openly developed (john-dev</a:t>
            </a:r>
            <a:r>
              <a:rPr lang="en-US" dirty="0"/>
              <a:t> </a:t>
            </a:r>
            <a:r>
              <a:rPr lang="en-US" dirty="0" smtClean="0"/>
              <a:t>mailing list)</a:t>
            </a:r>
          </a:p>
          <a:p>
            <a:r>
              <a:rPr lang="en-US" dirty="0" smtClean="0"/>
              <a:t>Great for managing what’s cracked and what’s left</a:t>
            </a:r>
          </a:p>
          <a:p>
            <a:pPr lvl="1"/>
            <a:r>
              <a:rPr lang="en-US" dirty="0" smtClean="0"/>
              <a:t>./john –show:left –fo:ntlm –pot:ad.pot ad_list.pwdump | cut –d\$ -f3</a:t>
            </a:r>
          </a:p>
          <a:p>
            <a:pPr lvl="1"/>
            <a:r>
              <a:rPr lang="en-US" dirty="0" smtClean="0"/>
              <a:t>./john –show –fo:ntlm –pot:ad.pot ad_list.pwdump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The Gold Standard Of Password Cracking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113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oclHashCat Plus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Supports Up to 16 GPUs, 24 million hashes at once</a:t>
            </a:r>
          </a:p>
          <a:p>
            <a:r>
              <a:rPr lang="en-US" dirty="0" smtClean="0"/>
              <a:t>Closed source but actively developed</a:t>
            </a:r>
          </a:p>
          <a:p>
            <a:r>
              <a:rPr lang="en-US" dirty="0" smtClean="0"/>
              <a:t>20+ Algorithms supported</a:t>
            </a:r>
          </a:p>
          <a:p>
            <a:r>
              <a:rPr lang="en-US" dirty="0" smtClean="0"/>
              <a:t>Wordlists+rules, bruteforce, hybrid, permutation attacks</a:t>
            </a:r>
          </a:p>
          <a:p>
            <a:r>
              <a:rPr lang="en-US" dirty="0" smtClean="0"/>
              <a:t>CUDA and OpenCL support in Linux and Windows</a:t>
            </a:r>
          </a:p>
          <a:p>
            <a:r>
              <a:rPr lang="en-US" dirty="0" smtClean="0"/>
              <a:t>Performance (single ATI hd5970 with standard clock core):</a:t>
            </a:r>
          </a:p>
          <a:p>
            <a:pPr lvl="2"/>
            <a:r>
              <a:rPr lang="en-US" dirty="0" smtClean="0"/>
              <a:t>MD5:	6,253.8M cracks/second</a:t>
            </a:r>
          </a:p>
          <a:p>
            <a:pPr lvl="2"/>
            <a:r>
              <a:rPr lang="en-US" dirty="0" smtClean="0"/>
              <a:t>NTLM:	10,037.9M cracks/second</a:t>
            </a:r>
          </a:p>
          <a:p>
            <a:pPr lvl="2"/>
            <a:r>
              <a:rPr lang="en-US" dirty="0" smtClean="0"/>
              <a:t>PIX MD5:	6,296.7M cracks/second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http://hashcat.net/oclhashcat-plus/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73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Wordlists!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http://dumps.wikimedia.org/enwiktionary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r>
              <a:rPr lang="en-US" dirty="0">
                <a:hlinkClick r:id="rId3"/>
              </a:rPr>
              <a:t>http://www.skullsecurity.org/blog/2010/return-of-the-facebook-</a:t>
            </a:r>
            <a:r>
              <a:rPr lang="en-US" dirty="0" smtClean="0">
                <a:hlinkClick r:id="rId3"/>
              </a:rPr>
              <a:t>snatchers</a:t>
            </a:r>
            <a:endParaRPr lang="en-US" dirty="0" smtClean="0"/>
          </a:p>
          <a:p>
            <a:r>
              <a:rPr lang="en-US" dirty="0">
                <a:hlinkClick r:id="rId4"/>
              </a:rPr>
              <a:t>http://www.skullsecurity.org/wiki/index.php/</a:t>
            </a:r>
            <a:r>
              <a:rPr lang="en-US" dirty="0" smtClean="0">
                <a:hlinkClick r:id="rId4"/>
              </a:rPr>
              <a:t>Passwords</a:t>
            </a:r>
            <a:endParaRPr lang="en-US" dirty="0" smtClean="0"/>
          </a:p>
          <a:p>
            <a:r>
              <a:rPr lang="en-US" dirty="0">
                <a:hlinkClick r:id="rId5"/>
              </a:rPr>
              <a:t>http://www.insidepro.com/eng/</a:t>
            </a:r>
            <a:r>
              <a:rPr lang="en-US" dirty="0" smtClean="0">
                <a:hlinkClick r:id="rId5"/>
              </a:rPr>
              <a:t>download.shtml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…many more available, just google it!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/usr/share/dict Doesn’t Cut It Anymore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608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Brute forcing MD5 with 3 GTX 580s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pPr marL="0" indent="0">
              <a:buNone/>
            </a:pPr>
            <a:r>
              <a:rPr lang="en-US" sz="1400" dirty="0">
                <a:latin typeface="Courier New"/>
                <a:cs typeface="Courier New"/>
              </a:rPr>
              <a:t># ./cudaHashcat-plus64.bin -m 0 -a 3 </a:t>
            </a:r>
            <a:r>
              <a:rPr lang="en-US" sz="1400" b="1" dirty="0">
                <a:latin typeface="Courier New"/>
                <a:cs typeface="Courier New"/>
              </a:rPr>
              <a:t>-1 ?l?u?d?s </a:t>
            </a:r>
            <a:r>
              <a:rPr lang="en-US" sz="1400" dirty="0" smtClean="0">
                <a:latin typeface="Courier New"/>
                <a:cs typeface="Courier New"/>
              </a:rPr>
              <a:t>–o cracked.txt md5_test.txt </a:t>
            </a:r>
            <a:r>
              <a:rPr lang="en-US" sz="1400" b="1" dirty="0">
                <a:latin typeface="Courier New"/>
                <a:cs typeface="Courier New"/>
              </a:rPr>
              <a:t>?1?1?1?1?1?1?1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>
                <a:latin typeface="Courier New"/>
                <a:cs typeface="Courier New"/>
              </a:rPr>
              <a:t>cudaHashcat-plus v0.07 by atom starting...</a:t>
            </a:r>
          </a:p>
          <a:p>
            <a:pPr marL="0" indent="0">
              <a:lnSpc>
                <a:spcPct val="50000"/>
              </a:lnSpc>
              <a:buNone/>
            </a:pPr>
            <a:endParaRPr lang="en-US" sz="1400" dirty="0">
              <a:latin typeface="Courier New"/>
              <a:cs typeface="Courier New"/>
            </a:endParaRP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>
                <a:latin typeface="Courier New"/>
                <a:cs typeface="Courier New"/>
              </a:rPr>
              <a:t>Hashes: 47020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>
                <a:latin typeface="Courier New"/>
                <a:cs typeface="Courier New"/>
              </a:rPr>
              <a:t>Unique digests: 47020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>
                <a:latin typeface="Courier New"/>
                <a:cs typeface="Courier New"/>
              </a:rPr>
              <a:t>Bitmaps: 19 bits, 524288 entries, 0x0007ffff mask, 2097152 bytes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>
                <a:latin typeface="Courier New"/>
                <a:cs typeface="Courier New"/>
              </a:rPr>
              <a:t>GPU-Loops: 128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>
                <a:latin typeface="Courier New"/>
                <a:cs typeface="Courier New"/>
              </a:rPr>
              <a:t>GPU-Accel: 8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>
                <a:latin typeface="Courier New"/>
                <a:cs typeface="Courier New"/>
              </a:rPr>
              <a:t>Password lengths range: 1 - 15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>
                <a:latin typeface="Courier New"/>
                <a:cs typeface="Courier New"/>
              </a:rPr>
              <a:t>Platform: NVidia compatible platform found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>
                <a:latin typeface="Courier New"/>
                <a:cs typeface="Courier New"/>
              </a:rPr>
              <a:t>Watchdog: Temperature limit set to 90c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>
                <a:latin typeface="Courier New"/>
                <a:cs typeface="Courier New"/>
              </a:rPr>
              <a:t>Device #1: GeForce GTX 580, 1535MB, 1544Mhz, 16MCU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>
                <a:latin typeface="Courier New"/>
                <a:cs typeface="Courier New"/>
              </a:rPr>
              <a:t>Device #2: GeForce GTX 580, 1535MB, 1544Mhz, 16MCU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>
                <a:latin typeface="Courier New"/>
                <a:cs typeface="Courier New"/>
              </a:rPr>
              <a:t>Device #3: GeForce GTX 580, 1535MB, 1544Mhz, 16MCU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>
                <a:latin typeface="Courier New"/>
                <a:cs typeface="Courier New"/>
              </a:rPr>
              <a:t>Device #1: Allocating 19MB host-memory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>
                <a:latin typeface="Courier New"/>
                <a:cs typeface="Courier New"/>
              </a:rPr>
              <a:t>Device #1: Kernel ./kernels/4318/m0000_a3.sm_20.64.cubin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>
                <a:latin typeface="Courier New"/>
                <a:cs typeface="Courier New"/>
              </a:rPr>
              <a:t>Device #2: Allocating 19MB host-memory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>
                <a:latin typeface="Courier New"/>
                <a:cs typeface="Courier New"/>
              </a:rPr>
              <a:t>Device #2: Kernel ./kernels/4318/m0000_a3.sm_20.64.cubin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>
                <a:latin typeface="Courier New"/>
                <a:cs typeface="Courier New"/>
              </a:rPr>
              <a:t>Device #3: Allocating 19MB host-memory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>
                <a:latin typeface="Courier New"/>
                <a:cs typeface="Courier New"/>
              </a:rPr>
              <a:t>Device #3: Kernel ./kernels/4318/m0000_a3.sm_20.64.cubin</a:t>
            </a:r>
          </a:p>
          <a:p>
            <a:pPr marL="0" indent="0">
              <a:lnSpc>
                <a:spcPct val="50000"/>
              </a:lnSpc>
              <a:buNone/>
            </a:pPr>
            <a:endParaRPr lang="en-US" sz="1400" dirty="0">
              <a:latin typeface="Courier New"/>
              <a:cs typeface="Courier New"/>
            </a:endParaRP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>
                <a:latin typeface="Courier New"/>
                <a:cs typeface="Courier New"/>
              </a:rPr>
              <a:t>[s]tatus [p]ause [r]esume [q]uit =&gt; s</a:t>
            </a:r>
          </a:p>
          <a:p>
            <a:pPr marL="0" indent="0">
              <a:lnSpc>
                <a:spcPct val="50000"/>
              </a:lnSpc>
              <a:buNone/>
            </a:pPr>
            <a:endParaRPr lang="en-US" sz="1400" dirty="0" smtClean="0">
              <a:latin typeface="Courier New"/>
              <a:cs typeface="Courier New"/>
            </a:endParaRPr>
          </a:p>
          <a:p>
            <a:pPr marL="0" indent="0">
              <a:lnSpc>
                <a:spcPct val="50000"/>
              </a:lnSpc>
              <a:buNone/>
            </a:pPr>
            <a:endParaRPr lang="en-US" sz="1400" dirty="0">
              <a:latin typeface="Courier New"/>
              <a:cs typeface="Courier New"/>
            </a:endParaRP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 smtClean="0">
                <a:latin typeface="Courier New"/>
                <a:cs typeface="Courier New"/>
              </a:rPr>
              <a:t>Status</a:t>
            </a:r>
            <a:r>
              <a:rPr lang="en-US" sz="1400" dirty="0">
                <a:latin typeface="Courier New"/>
                <a:cs typeface="Courier New"/>
              </a:rPr>
              <a:t>.......: Running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>
                <a:latin typeface="Courier New"/>
                <a:cs typeface="Courier New"/>
              </a:rPr>
              <a:t>Input.Mode...: Mask (?1?1?1?1?1?1?1)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>
                <a:latin typeface="Courier New"/>
                <a:cs typeface="Courier New"/>
              </a:rPr>
              <a:t>Hash.Type....: MD5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>
                <a:latin typeface="Courier New"/>
                <a:cs typeface="Courier New"/>
              </a:rPr>
              <a:t>Time.Running.: 0 secs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400" b="1" dirty="0">
                <a:latin typeface="Courier New"/>
                <a:cs typeface="Courier New"/>
              </a:rPr>
              <a:t>Time.Left....: 6 hours, 30 mins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>
                <a:latin typeface="Courier New"/>
                <a:cs typeface="Courier New"/>
              </a:rPr>
              <a:t>Time.Util....: 582.4ms/11.4ms Real/CPU, 2.0% idle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400" b="1" dirty="0">
                <a:latin typeface="Courier New"/>
                <a:cs typeface="Courier New"/>
              </a:rPr>
              <a:t>Speed........:  2981.4M c/s Real,  3057.2M c/s GPU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>
                <a:latin typeface="Courier New"/>
                <a:cs typeface="Courier New"/>
              </a:rPr>
              <a:t>Recovered....: 1/47020 Digests, 0/1 Salts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>
                <a:latin typeface="Courier New"/>
                <a:cs typeface="Courier New"/>
              </a:rPr>
              <a:t>Progress.....: 1736441856/</a:t>
            </a:r>
            <a:r>
              <a:rPr lang="en-US" sz="1400" b="1" dirty="0">
                <a:latin typeface="Courier New"/>
                <a:cs typeface="Courier New"/>
              </a:rPr>
              <a:t>69833729609375</a:t>
            </a:r>
            <a:r>
              <a:rPr lang="en-US" sz="1400" dirty="0">
                <a:latin typeface="Courier New"/>
                <a:cs typeface="Courier New"/>
              </a:rPr>
              <a:t> (0.00%)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>
                <a:latin typeface="Courier New"/>
                <a:cs typeface="Courier New"/>
              </a:rPr>
              <a:t>Rejected.....: 0/1736441856 (0.00%)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>
                <a:latin typeface="Courier New"/>
                <a:cs typeface="Courier New"/>
              </a:rPr>
              <a:t>HW.Monitor.#1:  0% GPU, 74c Temp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>
                <a:latin typeface="Courier New"/>
                <a:cs typeface="Courier New"/>
              </a:rPr>
              <a:t>HW.Monitor.#2:  0% GPU, 71c Temp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>
                <a:latin typeface="Courier New"/>
                <a:cs typeface="Courier New"/>
              </a:rPr>
              <a:t>HW.Monitor.#3:  0% GPU, 68c </a:t>
            </a:r>
            <a:r>
              <a:rPr lang="en-US" sz="1400" dirty="0" smtClean="0">
                <a:latin typeface="Courier New"/>
                <a:cs typeface="Courier New"/>
              </a:rPr>
              <a:t>Temp</a:t>
            </a:r>
          </a:p>
          <a:p>
            <a:pPr marL="0" indent="0">
              <a:lnSpc>
                <a:spcPct val="50000"/>
              </a:lnSpc>
              <a:buNone/>
            </a:pPr>
            <a:endParaRPr lang="en-US" sz="1400" dirty="0">
              <a:latin typeface="Courier New"/>
              <a:cs typeface="Courier New"/>
            </a:endParaRP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 smtClean="0">
                <a:latin typeface="Courier New"/>
                <a:cs typeface="Courier New"/>
              </a:rPr>
              <a:t>Character set: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>
                <a:latin typeface="Courier New"/>
                <a:cs typeface="Courier New"/>
              </a:rPr>
              <a:t> </a:t>
            </a:r>
            <a:r>
              <a:rPr lang="en-US" sz="1400" dirty="0" smtClean="0">
                <a:latin typeface="Courier New"/>
                <a:cs typeface="Courier New"/>
              </a:rPr>
              <a:t> ABCDEFGHIJLMNOPQRSTUVWXYZ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>
                <a:latin typeface="Courier New"/>
                <a:cs typeface="Courier New"/>
              </a:rPr>
              <a:t> </a:t>
            </a:r>
            <a:r>
              <a:rPr lang="en-US" sz="1400" dirty="0" smtClean="0">
                <a:latin typeface="Courier New"/>
                <a:cs typeface="Courier New"/>
              </a:rPr>
              <a:t> abcdefghijklmnopqrstuvwxyz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 smtClean="0">
                <a:latin typeface="Courier New"/>
                <a:cs typeface="Courier New"/>
              </a:rPr>
              <a:t>  0123456789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>
                <a:latin typeface="Courier New"/>
                <a:cs typeface="Courier New"/>
              </a:rPr>
              <a:t> </a:t>
            </a:r>
            <a:r>
              <a:rPr lang="en-US" sz="1400" dirty="0" smtClean="0">
                <a:latin typeface="Courier New"/>
                <a:cs typeface="Courier New"/>
              </a:rPr>
              <a:t> </a:t>
            </a:r>
            <a:r>
              <a:rPr lang="fr-FR" sz="1400" dirty="0">
                <a:latin typeface="Courier New"/>
                <a:cs typeface="Courier New"/>
              </a:rPr>
              <a:t> !"#$%&amp;'()*+,-./:;&lt;=&gt;?@[\]^_`{|}~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7 Character Length, upper/lower/number/special: 69,833,729,609,375 Combos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321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Brute forcing NTLM with 3 GTX 580s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anchor="t"/>
          <a:lstStyle/>
          <a:p>
            <a:pPr marL="0" indent="0">
              <a:buNone/>
            </a:pPr>
            <a:r>
              <a:rPr lang="en-US" sz="1400" dirty="0">
                <a:latin typeface="Courier New"/>
                <a:cs typeface="Courier New"/>
              </a:rPr>
              <a:t># ./cudaHashcat-plus64.bin -m 1000 -a 3 </a:t>
            </a:r>
            <a:r>
              <a:rPr lang="en-US" sz="1400" b="1" dirty="0">
                <a:latin typeface="Courier New"/>
                <a:cs typeface="Courier New"/>
              </a:rPr>
              <a:t>-1 ?l?u?d?s </a:t>
            </a:r>
            <a:r>
              <a:rPr lang="en-US" sz="1400" dirty="0" smtClean="0">
                <a:latin typeface="Courier New"/>
                <a:cs typeface="Courier New"/>
              </a:rPr>
              <a:t>-o cracked.txt ntlm.txt </a:t>
            </a:r>
            <a:r>
              <a:rPr lang="en-US" sz="1400" b="1" dirty="0">
                <a:latin typeface="Courier New"/>
                <a:cs typeface="Courier New"/>
              </a:rPr>
              <a:t>?1?1?1?1?1?1?</a:t>
            </a:r>
            <a:r>
              <a:rPr lang="en-US" sz="1400" b="1" dirty="0" smtClean="0">
                <a:latin typeface="Courier New"/>
                <a:cs typeface="Courier New"/>
              </a:rPr>
              <a:t>1?1</a:t>
            </a:r>
            <a:endParaRPr lang="en-US" sz="1400" b="1" dirty="0">
              <a:latin typeface="Courier New"/>
              <a:cs typeface="Courier New"/>
            </a:endParaRP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>
                <a:latin typeface="Courier New"/>
                <a:cs typeface="Courier New"/>
              </a:rPr>
              <a:t>cudaHashcat-plus v0.07 by atom starting...</a:t>
            </a:r>
          </a:p>
          <a:p>
            <a:pPr marL="0" indent="0">
              <a:lnSpc>
                <a:spcPct val="50000"/>
              </a:lnSpc>
              <a:buNone/>
            </a:pPr>
            <a:endParaRPr lang="en-US" sz="1400" dirty="0">
              <a:latin typeface="Courier New"/>
              <a:cs typeface="Courier New"/>
            </a:endParaRP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>
                <a:latin typeface="Courier New"/>
                <a:cs typeface="Courier New"/>
              </a:rPr>
              <a:t>Hashes: 10578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>
                <a:latin typeface="Courier New"/>
                <a:cs typeface="Courier New"/>
              </a:rPr>
              <a:t>Unique digests: 10578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>
                <a:latin typeface="Courier New"/>
                <a:cs typeface="Courier New"/>
              </a:rPr>
              <a:t>Bitmaps: 17 bits, 131072 entries, 0x0001ffff mask, 524288 bytes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>
                <a:latin typeface="Courier New"/>
                <a:cs typeface="Courier New"/>
              </a:rPr>
              <a:t>GPU-Loops: 128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>
                <a:latin typeface="Courier New"/>
                <a:cs typeface="Courier New"/>
              </a:rPr>
              <a:t>GPU-Accel: 8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>
                <a:latin typeface="Courier New"/>
                <a:cs typeface="Courier New"/>
              </a:rPr>
              <a:t>Password lengths range: 1 - 15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>
                <a:latin typeface="Courier New"/>
                <a:cs typeface="Courier New"/>
              </a:rPr>
              <a:t>Platform: NVidia compatible platform found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>
                <a:latin typeface="Courier New"/>
                <a:cs typeface="Courier New"/>
              </a:rPr>
              <a:t>Watchdog: Temperature limit set to 90c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>
                <a:latin typeface="Courier New"/>
                <a:cs typeface="Courier New"/>
              </a:rPr>
              <a:t>Device #1: GeForce GTX 580, 1535MB, 1544Mhz, 16MCU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>
                <a:latin typeface="Courier New"/>
                <a:cs typeface="Courier New"/>
              </a:rPr>
              <a:t>Device #2: GeForce GTX 580, 1535MB, 1544Mhz, 16MCU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>
                <a:latin typeface="Courier New"/>
                <a:cs typeface="Courier New"/>
              </a:rPr>
              <a:t>Device #3: GeForce GTX 580, 1535MB, 1544Mhz, 16MCU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>
                <a:latin typeface="Courier New"/>
                <a:cs typeface="Courier New"/>
              </a:rPr>
              <a:t>Device #1: Allocating 19MB host-memory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>
                <a:latin typeface="Courier New"/>
                <a:cs typeface="Courier New"/>
              </a:rPr>
              <a:t>Device #1: Kernel ./kernels/4318/m1000_a3.sm_20.64.cubin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>
                <a:latin typeface="Courier New"/>
                <a:cs typeface="Courier New"/>
              </a:rPr>
              <a:t>Device #2: Allocating 19MB host-memory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>
                <a:latin typeface="Courier New"/>
                <a:cs typeface="Courier New"/>
              </a:rPr>
              <a:t>Device #2: Kernel ./kernels/4318/m1000_a3.sm_20.64.cubin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>
                <a:latin typeface="Courier New"/>
                <a:cs typeface="Courier New"/>
              </a:rPr>
              <a:t>Device #3: Allocating 19MB host-memory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>
                <a:latin typeface="Courier New"/>
                <a:cs typeface="Courier New"/>
              </a:rPr>
              <a:t>Device #3: Kernel ./kernels/4318/m1000_a3.sm_20.64.cubin</a:t>
            </a:r>
          </a:p>
          <a:p>
            <a:pPr marL="0" indent="0">
              <a:lnSpc>
                <a:spcPct val="50000"/>
              </a:lnSpc>
              <a:buNone/>
            </a:pPr>
            <a:endParaRPr lang="en-US" sz="1400" dirty="0">
              <a:latin typeface="Courier New"/>
              <a:cs typeface="Courier New"/>
            </a:endParaRP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>
                <a:latin typeface="Courier New"/>
                <a:cs typeface="Courier New"/>
              </a:rPr>
              <a:t>[s]tatus [p]ause [r]esume [q]uit =&gt; s</a:t>
            </a:r>
          </a:p>
          <a:p>
            <a:pPr marL="0" indent="0">
              <a:lnSpc>
                <a:spcPct val="50000"/>
              </a:lnSpc>
              <a:buNone/>
            </a:pPr>
            <a:endParaRPr lang="en-US" sz="1400" dirty="0" smtClean="0">
              <a:latin typeface="Courier New"/>
              <a:cs typeface="Courier New"/>
            </a:endParaRPr>
          </a:p>
          <a:p>
            <a:pPr marL="0" indent="0">
              <a:lnSpc>
                <a:spcPct val="50000"/>
              </a:lnSpc>
              <a:buNone/>
            </a:pPr>
            <a:endParaRPr lang="en-US" sz="1400" dirty="0">
              <a:latin typeface="Courier New"/>
              <a:cs typeface="Courier New"/>
            </a:endParaRP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 smtClean="0">
                <a:latin typeface="Courier New"/>
                <a:cs typeface="Courier New"/>
              </a:rPr>
              <a:t>Status</a:t>
            </a:r>
            <a:r>
              <a:rPr lang="en-US" sz="1400" dirty="0">
                <a:latin typeface="Courier New"/>
                <a:cs typeface="Courier New"/>
              </a:rPr>
              <a:t>.......: Running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>
                <a:latin typeface="Courier New"/>
                <a:cs typeface="Courier New"/>
              </a:rPr>
              <a:t>Input.Mode...: Mask (?1?1?1?1?1?1?1)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>
                <a:latin typeface="Courier New"/>
                <a:cs typeface="Courier New"/>
              </a:rPr>
              <a:t>Hash.Type....: NTLM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>
                <a:latin typeface="Courier New"/>
                <a:cs typeface="Courier New"/>
              </a:rPr>
              <a:t>Time.Running.: 1 sec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400" b="1" dirty="0">
                <a:latin typeface="Courier New"/>
                <a:cs typeface="Courier New"/>
              </a:rPr>
              <a:t>Time.Left....: 18 days, 22 hours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>
                <a:latin typeface="Courier New"/>
                <a:cs typeface="Courier New"/>
              </a:rPr>
              <a:t>Time.Util....: 1254.1ms/14.5ms Real/CPU, 1.2% idle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400" b="1" dirty="0">
                <a:latin typeface="Courier New"/>
                <a:cs typeface="Courier New"/>
              </a:rPr>
              <a:t>Speed........:  4153.8M c/s Real,  4246.5M c/s GPU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>
                <a:latin typeface="Courier New"/>
                <a:cs typeface="Courier New"/>
              </a:rPr>
              <a:t>Recovered....: 0/10578 Digests, 0/1 Salts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>
                <a:latin typeface="Courier New"/>
                <a:cs typeface="Courier New"/>
              </a:rPr>
              <a:t>Progress.....: 5209325568/</a:t>
            </a:r>
            <a:r>
              <a:rPr lang="en-US" sz="1400" b="1" dirty="0">
                <a:latin typeface="Courier New"/>
                <a:cs typeface="Courier New"/>
              </a:rPr>
              <a:t>6634204312890625</a:t>
            </a:r>
            <a:r>
              <a:rPr lang="en-US" sz="1400" dirty="0">
                <a:latin typeface="Courier New"/>
                <a:cs typeface="Courier New"/>
              </a:rPr>
              <a:t> (0.01%)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>
                <a:latin typeface="Courier New"/>
                <a:cs typeface="Courier New"/>
              </a:rPr>
              <a:t>Rejected.....: 0/5209325568 (0.00%)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>
                <a:latin typeface="Courier New"/>
                <a:cs typeface="Courier New"/>
              </a:rPr>
              <a:t>HW.Monitor.#1:  0% GPU, 71c Temp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>
                <a:latin typeface="Courier New"/>
                <a:cs typeface="Courier New"/>
              </a:rPr>
              <a:t>HW.Monitor.#2:  0% GPU, 68c Temp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>
                <a:latin typeface="Courier New"/>
                <a:cs typeface="Courier New"/>
              </a:rPr>
              <a:t>HW.Monitor.#3:  0% GPU, 65c </a:t>
            </a:r>
            <a:r>
              <a:rPr lang="en-US" sz="1400" dirty="0" smtClean="0">
                <a:latin typeface="Courier New"/>
                <a:cs typeface="Courier New"/>
              </a:rPr>
              <a:t>Temp</a:t>
            </a:r>
          </a:p>
          <a:p>
            <a:pPr marL="0" indent="0">
              <a:lnSpc>
                <a:spcPct val="50000"/>
              </a:lnSpc>
              <a:buNone/>
            </a:pPr>
            <a:endParaRPr lang="en-US" sz="1400" dirty="0">
              <a:latin typeface="Courier New"/>
              <a:cs typeface="Courier New"/>
            </a:endParaRP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 smtClean="0">
                <a:latin typeface="Courier New"/>
                <a:cs typeface="Courier New"/>
              </a:rPr>
              <a:t>Character set: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>
                <a:latin typeface="Courier New"/>
                <a:cs typeface="Courier New"/>
              </a:rPr>
              <a:t> </a:t>
            </a:r>
            <a:r>
              <a:rPr lang="en-US" sz="1400" dirty="0" smtClean="0">
                <a:latin typeface="Courier New"/>
                <a:cs typeface="Courier New"/>
              </a:rPr>
              <a:t> ABCDEFGHIJLMNOPQRSTUVWXYZ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>
                <a:latin typeface="Courier New"/>
                <a:cs typeface="Courier New"/>
              </a:rPr>
              <a:t> </a:t>
            </a:r>
            <a:r>
              <a:rPr lang="en-US" sz="1400" dirty="0" smtClean="0">
                <a:latin typeface="Courier New"/>
                <a:cs typeface="Courier New"/>
              </a:rPr>
              <a:t> abcdefghijklmnopqrstuvwxyz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 smtClean="0">
                <a:latin typeface="Courier New"/>
                <a:cs typeface="Courier New"/>
              </a:rPr>
              <a:t>  0123456789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400" dirty="0">
                <a:latin typeface="Courier New"/>
                <a:cs typeface="Courier New"/>
              </a:rPr>
              <a:t> </a:t>
            </a:r>
            <a:r>
              <a:rPr lang="en-US" sz="1400" dirty="0" smtClean="0">
                <a:latin typeface="Courier New"/>
                <a:cs typeface="Courier New"/>
              </a:rPr>
              <a:t> </a:t>
            </a:r>
            <a:r>
              <a:rPr lang="fr-FR" sz="1400" dirty="0">
                <a:latin typeface="Courier New"/>
                <a:cs typeface="Courier New"/>
              </a:rPr>
              <a:t> !"#$%&amp;'()*+,-./:;&lt;=&gt;?@[\]^_`{|}~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879784" y="1143000"/>
            <a:ext cx="14097610" cy="685800"/>
          </a:xfrm>
        </p:spPr>
        <p:txBody>
          <a:bodyPr/>
          <a:lstStyle/>
          <a:p>
            <a:r>
              <a:rPr lang="en-US" dirty="0" smtClean="0"/>
              <a:t>8 Character Length, upper/lower/number/special: 6,634,204,312,890,625 Combos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463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2011 Hacking Methods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2356066"/>
              </p:ext>
            </p:extLst>
          </p:nvPr>
        </p:nvGraphicFramePr>
        <p:xfrm>
          <a:off x="1879600" y="2057400"/>
          <a:ext cx="13869988" cy="6034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By Percent of Breaches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80394" y="8458200"/>
            <a:ext cx="98058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http</a:t>
            </a:r>
            <a:r>
              <a:rPr lang="en-US" sz="1600" dirty="0"/>
              <a:t>://www.verizonbusiness.com/resources/reports/rp_data-breach-investigations-report-2012_en_xg.pdf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58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Crack Smarter, Crack Better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Brute forcing used as a “last resort” for long character lengths</a:t>
            </a:r>
          </a:p>
          <a:p>
            <a:r>
              <a:rPr lang="en-US" dirty="0" smtClean="0"/>
              <a:t>Adding more cards or distributing across multiple systems will lower the time required to complete the keyspace</a:t>
            </a:r>
          </a:p>
          <a:p>
            <a:r>
              <a:rPr lang="en-US" dirty="0" smtClean="0"/>
              <a:t>Dictionary words + permutations usually are more effective</a:t>
            </a:r>
          </a:p>
          <a:p>
            <a:pPr lvl="1"/>
            <a:r>
              <a:rPr lang="en-US" dirty="0" smtClean="0"/>
              <a:t>People recall names and things better than just random characters</a:t>
            </a:r>
          </a:p>
          <a:p>
            <a:pPr lvl="1"/>
            <a:r>
              <a:rPr lang="en-US" dirty="0" smtClean="0"/>
              <a:t>Simple permutations like adding “1@” to the beginning and end of a word works!</a:t>
            </a:r>
          </a:p>
          <a:p>
            <a:r>
              <a:rPr lang="en-US" dirty="0" smtClean="0"/>
              <a:t>Attackers generally have lots of time on their hands to crack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674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 Your Own Cracking Rig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Cost of running 4 Amazon GPU instances for 5 days is </a:t>
            </a:r>
            <a:r>
              <a:rPr lang="en-US" dirty="0">
                <a:solidFill>
                  <a:srgbClr val="00B9E4"/>
                </a:solidFill>
              </a:rPr>
              <a:t>$1,008</a:t>
            </a:r>
            <a:r>
              <a:rPr lang="en-US" dirty="0"/>
              <a:t>!</a:t>
            </a:r>
          </a:p>
          <a:p>
            <a:r>
              <a:rPr lang="en-US" dirty="0"/>
              <a:t>Use cards better suited for hash cracking:</a:t>
            </a:r>
          </a:p>
          <a:p>
            <a:pPr lvl="1"/>
            <a:r>
              <a:rPr lang="en-US" dirty="0"/>
              <a:t>AMD/ATI Radeon HD 7970: </a:t>
            </a:r>
            <a:r>
              <a:rPr lang="en-US" dirty="0">
                <a:solidFill>
                  <a:srgbClr val="00B9E4"/>
                </a:solidFill>
              </a:rPr>
              <a:t>$500-600</a:t>
            </a:r>
          </a:p>
          <a:p>
            <a:pPr lvl="1"/>
            <a:r>
              <a:rPr lang="en-US" dirty="0"/>
              <a:t>nVidia GTX 580: </a:t>
            </a:r>
            <a:r>
              <a:rPr lang="en-US" dirty="0">
                <a:solidFill>
                  <a:srgbClr val="00B9E4"/>
                </a:solidFill>
              </a:rPr>
              <a:t>$500-600</a:t>
            </a:r>
          </a:p>
          <a:p>
            <a:r>
              <a:rPr lang="en-US" dirty="0"/>
              <a:t>ATX motherboard, low power CPU, memory, case, power supply</a:t>
            </a:r>
          </a:p>
          <a:p>
            <a:r>
              <a:rPr lang="en-US" dirty="0"/>
              <a:t>Guesstimate around </a:t>
            </a:r>
            <a:r>
              <a:rPr lang="en-US" dirty="0">
                <a:solidFill>
                  <a:srgbClr val="00B9E4"/>
                </a:solidFill>
              </a:rPr>
              <a:t>$130</a:t>
            </a:r>
            <a:r>
              <a:rPr lang="en-US" dirty="0"/>
              <a:t>/month for power</a:t>
            </a:r>
          </a:p>
          <a:p>
            <a:r>
              <a:rPr lang="en-US" dirty="0"/>
              <a:t>When new cards are released, add or replace the old </a:t>
            </a:r>
            <a:r>
              <a:rPr lang="en-US" dirty="0" smtClean="0"/>
              <a:t>ones</a:t>
            </a:r>
            <a:r>
              <a:rPr lang="en-US" dirty="0"/>
              <a:t> </a:t>
            </a:r>
            <a:r>
              <a:rPr lang="en-US" dirty="0" smtClean="0"/>
              <a:t>(eBay!)</a:t>
            </a:r>
            <a:endParaRPr lang="en-US" dirty="0"/>
          </a:p>
          <a:p>
            <a:r>
              <a:rPr lang="en-US" dirty="0"/>
              <a:t>Total initial investment: </a:t>
            </a:r>
            <a:r>
              <a:rPr lang="en-US" dirty="0">
                <a:solidFill>
                  <a:srgbClr val="00B9E4"/>
                </a:solidFill>
              </a:rPr>
              <a:t>$2,700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(It is Cheaper in the Long Run)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784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Rainbow Tables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Pre-computed tables of a keyspace with an encryption cipher</a:t>
            </a:r>
          </a:p>
          <a:p>
            <a:r>
              <a:rPr lang="en-US" dirty="0" smtClean="0"/>
              <a:t>Limited only by the amount of disk space you have</a:t>
            </a:r>
          </a:p>
          <a:p>
            <a:r>
              <a:rPr lang="en-US" dirty="0" smtClean="0"/>
              <a:t>LANMAN tables can achieve nearly 99.999% success rate</a:t>
            </a:r>
          </a:p>
          <a:p>
            <a:r>
              <a:rPr lang="en-US" dirty="0" smtClean="0"/>
              <a:t>3.5TB of Rainbow Tables can be purchased for US$900</a:t>
            </a:r>
          </a:p>
          <a:p>
            <a:pPr lvl="1"/>
            <a:r>
              <a:rPr lang="en-US" dirty="0">
                <a:hlinkClick r:id="rId2"/>
              </a:rPr>
              <a:t>http://www.freerainbowtables.com/en/tables2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r>
              <a:rPr lang="en-US" dirty="0" smtClean="0"/>
              <a:t>Also downloadable via Torrent or (really slow) HTTP</a:t>
            </a:r>
          </a:p>
          <a:p>
            <a:r>
              <a:rPr lang="en-US" dirty="0" smtClean="0"/>
              <a:t>GPU-enabled Rainbow Tables available:</a:t>
            </a:r>
          </a:p>
          <a:p>
            <a:pPr lvl="1"/>
            <a:r>
              <a:rPr lang="en-US" dirty="0">
                <a:hlinkClick r:id="rId3"/>
              </a:rPr>
              <a:t>http://www.cryptohaze.com/</a:t>
            </a:r>
            <a:r>
              <a:rPr lang="en-US" dirty="0" smtClean="0">
                <a:hlinkClick r:id="rId3"/>
              </a:rPr>
              <a:t>gpurainbowcracker.php</a:t>
            </a:r>
            <a:endParaRPr lang="en-US" dirty="0" smtClean="0"/>
          </a:p>
          <a:p>
            <a:pPr marL="460375" lvl="1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Storage Space vs. Computing Time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564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Demo: CPU vs. GPU WPA Cracking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9079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WPA Speed Comparison: CPU vs. GPU</a:t>
            </a:r>
            <a:endParaRPr lang="en-US" dirty="0"/>
          </a:p>
        </p:txBody>
      </p:sp>
      <p:pic>
        <p:nvPicPr>
          <p:cNvPr id="4" name="06 - CiscoLiveWPA-Crack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8817" b="8789"/>
          <a:stretch/>
        </p:blipFill>
        <p:spPr>
          <a:xfrm>
            <a:off x="3099594" y="1447800"/>
            <a:ext cx="10851315" cy="67056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05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WPA with HashCat Plus</a:t>
            </a:r>
            <a:endParaRPr lang="en-US" dirty="0"/>
          </a:p>
        </p:txBody>
      </p:sp>
      <p:pic>
        <p:nvPicPr>
          <p:cNvPr id="2" name="06b - CiscoLiveWPA-hahscat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56794" y="1371600"/>
            <a:ext cx="10096500" cy="70993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19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summarize…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1523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Summarize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Password complexity, while required, is difficult to manage</a:t>
            </a:r>
          </a:p>
          <a:p>
            <a:r>
              <a:rPr lang="en-US" dirty="0" smtClean="0"/>
              <a:t>Account breaches happen all the time and will continue</a:t>
            </a:r>
          </a:p>
          <a:p>
            <a:r>
              <a:rPr lang="en-US" dirty="0" smtClean="0"/>
              <a:t>Cracking speeds are </a:t>
            </a:r>
            <a:r>
              <a:rPr lang="en-US" dirty="0"/>
              <a:t>increasing dramatically </a:t>
            </a:r>
            <a:r>
              <a:rPr lang="en-US" dirty="0" smtClean="0"/>
              <a:t>every year</a:t>
            </a:r>
          </a:p>
          <a:p>
            <a:r>
              <a:rPr lang="en-US" dirty="0" smtClean="0"/>
              <a:t>Password re-use is a serious threat</a:t>
            </a:r>
          </a:p>
          <a:p>
            <a:r>
              <a:rPr lang="en-US" dirty="0" smtClean="0"/>
              <a:t>Solutions do exist to assist with smart application of complex passwords</a:t>
            </a:r>
          </a:p>
          <a:p>
            <a:r>
              <a:rPr lang="en-US" dirty="0" smtClean="0"/>
              <a:t>Use threat/risk management techniques where applicable</a:t>
            </a:r>
          </a:p>
          <a:p>
            <a:r>
              <a:rPr lang="en-US" dirty="0" smtClean="0"/>
              <a:t>Bald Tire Scenario!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86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Thoughts</a:t>
            </a:r>
          </a:p>
        </p:txBody>
      </p:sp>
      <p:sp>
        <p:nvSpPr>
          <p:cNvPr id="13316" name="Text Placeholder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Get hands-on experience with the Walk-in Labs located in World of Solutions, booth 1042</a:t>
            </a:r>
          </a:p>
          <a:p>
            <a:r>
              <a:rPr lang="en-US" dirty="0" smtClean="0"/>
              <a:t>Come see demos of many key solutions and products in the main Cisco booth 2924</a:t>
            </a:r>
          </a:p>
          <a:p>
            <a:r>
              <a:rPr lang="en-US" dirty="0" smtClean="0"/>
              <a:t>Visit </a:t>
            </a:r>
            <a:r>
              <a:rPr lang="en-US" dirty="0" smtClean="0">
                <a:hlinkClick r:id="rId3"/>
              </a:rPr>
              <a:t>www.ciscoLive365.com</a:t>
            </a:r>
            <a:r>
              <a:rPr lang="en-US" dirty="0" smtClean="0"/>
              <a:t> after the event for updated PDFs, on-demand session videos, networking, and more!</a:t>
            </a:r>
          </a:p>
          <a:p>
            <a:r>
              <a:rPr lang="en-US" dirty="0" smtClean="0"/>
              <a:t>Follow Cisco Live! using social media:</a:t>
            </a:r>
          </a:p>
          <a:p>
            <a:pPr lvl="1"/>
            <a:r>
              <a:rPr lang="en-US" dirty="0" smtClean="0"/>
              <a:t>Facebook: </a:t>
            </a:r>
            <a:r>
              <a:rPr lang="en-US" dirty="0" smtClean="0">
                <a:hlinkClick r:id="rId4"/>
              </a:rPr>
              <a:t>https://www.facebook.com/ciscoliveus</a:t>
            </a:r>
            <a:endParaRPr lang="en-US" dirty="0" smtClean="0"/>
          </a:p>
          <a:p>
            <a:pPr lvl="1"/>
            <a:r>
              <a:rPr lang="en-US" dirty="0" smtClean="0"/>
              <a:t>Twitter: </a:t>
            </a:r>
            <a:r>
              <a:rPr lang="en-US" dirty="0" smtClean="0">
                <a:hlinkClick r:id="rId5"/>
              </a:rPr>
              <a:t>https://twitter.com/#!/CiscoLive</a:t>
            </a:r>
            <a:endParaRPr lang="en-US" dirty="0" smtClean="0"/>
          </a:p>
          <a:p>
            <a:pPr lvl="1"/>
            <a:r>
              <a:rPr lang="en-US" dirty="0" smtClean="0"/>
              <a:t>LinkedIn Group: </a:t>
            </a:r>
            <a:r>
              <a:rPr lang="en-US" dirty="0" smtClean="0">
                <a:hlinkClick r:id="rId6"/>
              </a:rPr>
              <a:t>http://linkd.in/CiscoLI</a:t>
            </a: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157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54163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0946018"/>
              </p:ext>
            </p:extLst>
          </p:nvPr>
        </p:nvGraphicFramePr>
        <p:xfrm>
          <a:off x="2718594" y="1600200"/>
          <a:ext cx="10838392" cy="6139542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895196"/>
                <a:gridCol w="6943196"/>
              </a:tblGrid>
              <a:tr h="1023257"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rgbClr val="00B9E4"/>
                          </a:solidFill>
                        </a:rPr>
                        <a:t>40,000,000</a:t>
                      </a:r>
                      <a:r>
                        <a:rPr lang="en-US" b="0" dirty="0" smtClean="0"/>
                        <a:t> –</a:t>
                      </a:r>
                      <a:r>
                        <a:rPr lang="en-US" b="0" baseline="0" dirty="0" smtClean="0"/>
                        <a:t> Cleartext(!)</a:t>
                      </a:r>
                    </a:p>
                    <a:p>
                      <a:pPr algn="l"/>
                      <a:r>
                        <a:rPr lang="en-US" b="0" baseline="0" dirty="0" smtClean="0"/>
                        <a:t>December 25, 2011</a:t>
                      </a:r>
                      <a:endParaRPr lang="en-US" b="0" dirty="0"/>
                    </a:p>
                  </a:txBody>
                  <a:tcPr anchor="ctr"/>
                </a:tc>
              </a:tr>
              <a:tr h="10232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B9E4"/>
                          </a:solidFill>
                        </a:rPr>
                        <a:t>163,792</a:t>
                      </a:r>
                      <a:r>
                        <a:rPr lang="en-US" dirty="0" smtClean="0"/>
                        <a:t> – Unsalted</a:t>
                      </a:r>
                      <a:r>
                        <a:rPr lang="en-US" baseline="0" dirty="0" smtClean="0"/>
                        <a:t> MD5</a:t>
                      </a:r>
                    </a:p>
                    <a:p>
                      <a:r>
                        <a:rPr lang="en-US" dirty="0" smtClean="0"/>
                        <a:t>March 25, 2012 (Disputed)</a:t>
                      </a:r>
                      <a:endParaRPr lang="en-US" dirty="0"/>
                    </a:p>
                  </a:txBody>
                  <a:tcPr anchor="ctr"/>
                </a:tc>
              </a:tr>
              <a:tr h="10232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B9E4"/>
                          </a:solidFill>
                        </a:rPr>
                        <a:t>70,000,000</a:t>
                      </a:r>
                      <a:r>
                        <a:rPr lang="en-US" dirty="0" smtClean="0"/>
                        <a:t> – Unknown cipher</a:t>
                      </a:r>
                    </a:p>
                    <a:p>
                      <a:r>
                        <a:rPr lang="en-US" dirty="0" smtClean="0"/>
                        <a:t>April 17, 2011</a:t>
                      </a:r>
                      <a:endParaRPr lang="en-US" dirty="0"/>
                    </a:p>
                  </a:txBody>
                  <a:tcPr anchor="ctr"/>
                </a:tc>
              </a:tr>
              <a:tr h="10232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B9E4"/>
                          </a:solidFill>
                        </a:rPr>
                        <a:t>35,000,000</a:t>
                      </a:r>
                      <a:r>
                        <a:rPr lang="en-US" dirty="0" smtClean="0"/>
                        <a:t> – Unknown</a:t>
                      </a:r>
                      <a:r>
                        <a:rPr lang="en-US" baseline="0" dirty="0" smtClean="0"/>
                        <a:t> cipher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November 6, 2011</a:t>
                      </a:r>
                      <a:endParaRPr lang="en-US" dirty="0"/>
                    </a:p>
                  </a:txBody>
                  <a:tcPr anchor="ctr"/>
                </a:tc>
              </a:tr>
              <a:tr h="10232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B9E4"/>
                          </a:solidFill>
                        </a:rPr>
                        <a:t>32,000,000</a:t>
                      </a:r>
                      <a:r>
                        <a:rPr lang="en-US" dirty="0" smtClean="0"/>
                        <a:t> – Cleartext</a:t>
                      </a:r>
                      <a:r>
                        <a:rPr lang="en-US" baseline="0" dirty="0" smtClean="0"/>
                        <a:t>(!)</a:t>
                      </a:r>
                    </a:p>
                    <a:p>
                      <a:r>
                        <a:rPr lang="en-US" dirty="0" smtClean="0"/>
                        <a:t>December 14, 2009</a:t>
                      </a:r>
                      <a:endParaRPr lang="en-US" dirty="0"/>
                    </a:p>
                  </a:txBody>
                  <a:tcPr anchor="ctr"/>
                </a:tc>
              </a:tr>
              <a:tr h="10232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B9E4"/>
                          </a:solidFill>
                        </a:rPr>
                        <a:t>1,521,349</a:t>
                      </a:r>
                      <a:r>
                        <a:rPr lang="en-US" dirty="0" smtClean="0"/>
                        <a:t> – Cleartext(!)</a:t>
                      </a:r>
                    </a:p>
                    <a:p>
                      <a:r>
                        <a:rPr lang="en-US" dirty="0" smtClean="0"/>
                        <a:t>February</a:t>
                      </a:r>
                      <a:r>
                        <a:rPr lang="en-US" baseline="0" dirty="0" smtClean="0"/>
                        <a:t> 21, 2012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Notable Account Breaches</a:t>
            </a:r>
            <a:endParaRPr lang="en-US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rcRect t="32400" b="39600"/>
          <a:stretch>
            <a:fillRect/>
          </a:stretch>
        </p:blipFill>
        <p:spPr bwMode="auto">
          <a:xfrm>
            <a:off x="3056774" y="3872615"/>
            <a:ext cx="3319420" cy="619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6774" y="2805815"/>
            <a:ext cx="3124200" cy="7346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1174" y="4787015"/>
            <a:ext cx="1066800" cy="768096"/>
          </a:xfrm>
          <a:prstGeom prst="rect">
            <a:avLst/>
          </a:prstGeom>
        </p:spPr>
      </p:pic>
      <p:pic>
        <p:nvPicPr>
          <p:cNvPr id="8" name="Picture 7" descr="rock-you-logo.jpe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374" y="5853815"/>
            <a:ext cx="2667000" cy="680747"/>
          </a:xfrm>
          <a:prstGeom prst="rect">
            <a:avLst/>
          </a:prstGeom>
        </p:spPr>
      </p:pic>
      <p:pic>
        <p:nvPicPr>
          <p:cNvPr id="14" name="Picture 13" descr="Youporn-logo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774" y="6844416"/>
            <a:ext cx="3200400" cy="775584"/>
          </a:xfrm>
          <a:prstGeom prst="rect">
            <a:avLst/>
          </a:prstGeom>
        </p:spPr>
      </p:pic>
      <p:pic>
        <p:nvPicPr>
          <p:cNvPr id="18" name="Picture 17" descr="tianya_logo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374" y="1662815"/>
            <a:ext cx="1676400" cy="80596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37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 More Notable Account Breaches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5300540"/>
              </p:ext>
            </p:extLst>
          </p:nvPr>
        </p:nvGraphicFramePr>
        <p:xfrm>
          <a:off x="2642394" y="2514600"/>
          <a:ext cx="10838392" cy="5116285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895196"/>
                <a:gridCol w="6943196"/>
              </a:tblGrid>
              <a:tr h="1023257"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rgbClr val="00B9E4"/>
                          </a:solidFill>
                        </a:rPr>
                        <a:t>24,000,000</a:t>
                      </a:r>
                      <a:r>
                        <a:rPr lang="en-US" b="0" dirty="0" smtClean="0"/>
                        <a:t> –</a:t>
                      </a:r>
                      <a:r>
                        <a:rPr lang="en-US" b="0" baseline="0" dirty="0" smtClean="0"/>
                        <a:t> Unknown cipher</a:t>
                      </a:r>
                    </a:p>
                    <a:p>
                      <a:pPr algn="l"/>
                      <a:r>
                        <a:rPr lang="en-US" b="0" baseline="0" dirty="0" smtClean="0"/>
                        <a:t>January 15, 2012</a:t>
                      </a:r>
                      <a:endParaRPr lang="en-US" b="0" dirty="0"/>
                    </a:p>
                  </a:txBody>
                  <a:tcPr anchor="ctr"/>
                </a:tc>
              </a:tr>
              <a:tr h="10232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B9E4"/>
                          </a:solidFill>
                        </a:rPr>
                        <a:t>6,425,861</a:t>
                      </a:r>
                      <a:r>
                        <a:rPr lang="en-US" dirty="0" smtClean="0"/>
                        <a:t> – Cleartext(!)</a:t>
                      </a:r>
                      <a:endParaRPr lang="en-US" baseline="0" dirty="0" smtClean="0"/>
                    </a:p>
                    <a:p>
                      <a:r>
                        <a:rPr lang="en-US" dirty="0" smtClean="0"/>
                        <a:t>December</a:t>
                      </a:r>
                      <a:r>
                        <a:rPr lang="en-US" baseline="0" dirty="0" smtClean="0"/>
                        <a:t> 21, 2011</a:t>
                      </a:r>
                      <a:endParaRPr lang="en-US" dirty="0"/>
                    </a:p>
                  </a:txBody>
                  <a:tcPr anchor="ctr"/>
                </a:tc>
              </a:tr>
              <a:tr h="10232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B9E4"/>
                          </a:solidFill>
                        </a:rPr>
                        <a:t>67,195</a:t>
                      </a:r>
                      <a:r>
                        <a:rPr lang="en-US" dirty="0" smtClean="0"/>
                        <a:t> – Unsalted MD5</a:t>
                      </a:r>
                    </a:p>
                    <a:p>
                      <a:r>
                        <a:rPr lang="en-US" dirty="0" smtClean="0"/>
                        <a:t>July 11, 2011</a:t>
                      </a:r>
                    </a:p>
                  </a:txBody>
                  <a:tcPr anchor="ctr"/>
                </a:tc>
              </a:tr>
              <a:tr h="10232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B9E4"/>
                          </a:solidFill>
                        </a:rPr>
                        <a:t>1,300,000</a:t>
                      </a:r>
                      <a:r>
                        <a:rPr lang="en-US" baseline="0" dirty="0" smtClean="0"/>
                        <a:t> – Traditional DES</a:t>
                      </a:r>
                    </a:p>
                    <a:p>
                      <a:r>
                        <a:rPr lang="en-US" baseline="0" dirty="0" smtClean="0"/>
                        <a:t>December 11, 2010</a:t>
                      </a:r>
                      <a:endParaRPr lang="en-US" dirty="0"/>
                    </a:p>
                  </a:txBody>
                  <a:tcPr anchor="ctr"/>
                </a:tc>
              </a:tr>
              <a:tr h="10232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B9E4"/>
                          </a:solidFill>
                        </a:rPr>
                        <a:t>857,045</a:t>
                      </a:r>
                      <a:r>
                        <a:rPr lang="en-US" baseline="0" dirty="0" smtClean="0"/>
                        <a:t> – Unsalted MD5</a:t>
                      </a:r>
                    </a:p>
                    <a:p>
                      <a:r>
                        <a:rPr lang="en-US" baseline="0" dirty="0" smtClean="0"/>
                        <a:t>December 25, 2011</a:t>
                      </a:r>
                      <a:endParaRPr lang="en-US" dirty="0" smtClean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6" name="Picture 5" descr="Zappos_logo-1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590800"/>
            <a:ext cx="1880394" cy="838210"/>
          </a:xfrm>
          <a:prstGeom prst="rect">
            <a:avLst/>
          </a:prstGeom>
        </p:spPr>
      </p:pic>
      <p:pic>
        <p:nvPicPr>
          <p:cNvPr id="9" name="Picture 8" descr="csdnindex_log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794" y="3733800"/>
            <a:ext cx="2019300" cy="685800"/>
          </a:xfrm>
          <a:prstGeom prst="rect">
            <a:avLst/>
          </a:prstGeom>
        </p:spPr>
      </p:pic>
      <p:pic>
        <p:nvPicPr>
          <p:cNvPr id="12" name="Picture 11" descr="booz_allen_hamilt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994" y="4699304"/>
            <a:ext cx="2642394" cy="787096"/>
          </a:xfrm>
          <a:prstGeom prst="rect">
            <a:avLst/>
          </a:prstGeom>
        </p:spPr>
      </p:pic>
      <p:pic>
        <p:nvPicPr>
          <p:cNvPr id="15" name="Picture 14" descr="gawker_media_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794" y="5715000"/>
            <a:ext cx="2057400" cy="750160"/>
          </a:xfrm>
          <a:prstGeom prst="rect">
            <a:avLst/>
          </a:prstGeom>
        </p:spPr>
      </p:pic>
      <p:pic>
        <p:nvPicPr>
          <p:cNvPr id="10" name="Picture 9" descr="stratfor_logo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194" y="6781800"/>
            <a:ext cx="330517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3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2594" y="457200"/>
            <a:ext cx="8140700" cy="814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705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30">
      <a:dk1>
        <a:sysClr val="windowText" lastClr="000000"/>
      </a:dk1>
      <a:lt1>
        <a:sysClr val="window" lastClr="FFFFFF"/>
      </a:lt1>
      <a:dk2>
        <a:srgbClr val="1F497D"/>
      </a:dk2>
      <a:lt2>
        <a:srgbClr val="9A9B9C"/>
      </a:lt2>
      <a:accent1>
        <a:srgbClr val="00B9E4"/>
      </a:accent1>
      <a:accent2>
        <a:srgbClr val="F27021"/>
      </a:accent2>
      <a:accent3>
        <a:srgbClr val="FFA100"/>
      </a:accent3>
      <a:accent4>
        <a:srgbClr val="BED600"/>
      </a:accent4>
      <a:accent5>
        <a:srgbClr val="168ACB"/>
      </a:accent5>
      <a:accent6>
        <a:srgbClr val="B1009D"/>
      </a:accent6>
      <a:hlink>
        <a:srgbClr val="FE9100"/>
      </a:hlink>
      <a:folHlink>
        <a:srgbClr val="88898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13019</TotalTime>
  <Words>3897</Words>
  <Application>Microsoft Macintosh PowerPoint</Application>
  <PresentationFormat>Custom</PresentationFormat>
  <Paragraphs>518</Paragraphs>
  <Slides>69</Slides>
  <Notes>5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0" baseType="lpstr">
      <vt:lpstr>Office Theme</vt:lpstr>
      <vt:lpstr>PowerPoint Presentation</vt:lpstr>
      <vt:lpstr>Pa$$w3rd c0mpl3X1ty</vt:lpstr>
      <vt:lpstr>Who am I and Why Should You Listen?</vt:lpstr>
      <vt:lpstr>Session Objectives</vt:lpstr>
      <vt:lpstr>Defining the Password Problem</vt:lpstr>
      <vt:lpstr>2011 Hacking Methods</vt:lpstr>
      <vt:lpstr>Notable Account Breaches</vt:lpstr>
      <vt:lpstr>Even More Notable Account Breaches</vt:lpstr>
      <vt:lpstr>PowerPoint Presentation</vt:lpstr>
      <vt:lpstr>Compromising the Corporation</vt:lpstr>
      <vt:lpstr>Amalgamated Infomatics, Inc.</vt:lpstr>
      <vt:lpstr>Simplified Network Topology</vt:lpstr>
      <vt:lpstr>Suddenly, a Wild e-mail Appears!</vt:lpstr>
      <vt:lpstr>Now We’re in Trouble</vt:lpstr>
      <vt:lpstr>But What About….</vt:lpstr>
      <vt:lpstr>What are complex passwords?</vt:lpstr>
      <vt:lpstr>Defining Complexity</vt:lpstr>
      <vt:lpstr>Microsoft Defining Complexity</vt:lpstr>
      <vt:lpstr>That’s all Well and Good…</vt:lpstr>
      <vt:lpstr>Through 20 years of effort, we’ve successfully trained everyone to use passwords that are hard for humans to remember but easy for computers to guess.</vt:lpstr>
      <vt:lpstr>PowerPoint Presentation</vt:lpstr>
      <vt:lpstr>Are There Any Solutions? </vt:lpstr>
      <vt:lpstr>What About Two-factor?</vt:lpstr>
      <vt:lpstr>What Are “Cheat Sheets?”</vt:lpstr>
      <vt:lpstr>Example Password Card / Cheat Sheet</vt:lpstr>
      <vt:lpstr>Secure Password Managers</vt:lpstr>
      <vt:lpstr>Issues with “Secure Password Managers”</vt:lpstr>
      <vt:lpstr>Time to Crack Phone Passcodes</vt:lpstr>
      <vt:lpstr>Risk Identification</vt:lpstr>
      <vt:lpstr>You can’t effectively and consistently manage what you can’t measure, and you can’t measure what you haven’t defined… </vt:lpstr>
      <vt:lpstr>What is Risk?</vt:lpstr>
      <vt:lpstr>The Bald Tire Scenario</vt:lpstr>
      <vt:lpstr>Imagine a Bald Tire</vt:lpstr>
      <vt:lpstr>Imagine it Hanging from a Tree by a Rope</vt:lpstr>
      <vt:lpstr>Imagine the Rope is Frayed About ½ Through</vt:lpstr>
      <vt:lpstr>Image the Tire Swing is Over an 80ft Cliff</vt:lpstr>
      <vt:lpstr>Bald Tire Scenario Analysis</vt:lpstr>
      <vt:lpstr>How Does This Relate to Passwords?</vt:lpstr>
      <vt:lpstr>Password Reuse</vt:lpstr>
      <vt:lpstr>Enable Password Scenario</vt:lpstr>
      <vt:lpstr>Prediction is very difficult, especially about the future</vt:lpstr>
      <vt:lpstr>What is the Risk?</vt:lpstr>
      <vt:lpstr>Don’t Stop at the Enable Password</vt:lpstr>
      <vt:lpstr>The “Enable Password” Scenario</vt:lpstr>
      <vt:lpstr>Brute Force Cracking Cisco Hashes</vt:lpstr>
      <vt:lpstr>Crackin’ Passwords</vt:lpstr>
      <vt:lpstr>“Treat your password like your toothbrush. Don’t let anybody else use it, and get a new one every six months.”</vt:lpstr>
      <vt:lpstr>Preface to Cracking</vt:lpstr>
      <vt:lpstr>DEFCON “Crack Me If You Can”</vt:lpstr>
      <vt:lpstr>2011 Statistics</vt:lpstr>
      <vt:lpstr>2011 Team Points Over Time</vt:lpstr>
      <vt:lpstr>Graphics Processing Units and You</vt:lpstr>
      <vt:lpstr>Moore’s Law – # of Transistors</vt:lpstr>
      <vt:lpstr>MD5 Cracks Per Second (in Billions)</vt:lpstr>
      <vt:lpstr>John The Ripper</vt:lpstr>
      <vt:lpstr>oclHashCat Plus</vt:lpstr>
      <vt:lpstr>Wordlists!</vt:lpstr>
      <vt:lpstr>Brute forcing MD5 with 3 GTX 580s</vt:lpstr>
      <vt:lpstr>Brute forcing NTLM with 3 GTX 580s</vt:lpstr>
      <vt:lpstr>Crack Smarter, Crack Better</vt:lpstr>
      <vt:lpstr>Build Your Own Cracking Rig</vt:lpstr>
      <vt:lpstr>Rainbow Tables</vt:lpstr>
      <vt:lpstr>Demo: CPU vs. GPU WPA Cracking</vt:lpstr>
      <vt:lpstr>WPA Speed Comparison: CPU vs. GPU</vt:lpstr>
      <vt:lpstr>WPA with HashCat Plus</vt:lpstr>
      <vt:lpstr>To summarize…</vt:lpstr>
      <vt:lpstr>To Summarize</vt:lpstr>
      <vt:lpstr>Final Thoughts</vt:lpstr>
      <vt:lpstr>PowerPoint Presentation</vt:lpstr>
    </vt:vector>
  </TitlesOfParts>
  <Company>Decarolis Design and Marketing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Laptop1</dc:creator>
  <cp:lastModifiedBy>Kurt Grutzmacher</cp:lastModifiedBy>
  <cp:revision>191</cp:revision>
  <cp:lastPrinted>2012-02-14T00:54:14Z</cp:lastPrinted>
  <dcterms:created xsi:type="dcterms:W3CDTF">2012-02-14T04:37:45Z</dcterms:created>
  <dcterms:modified xsi:type="dcterms:W3CDTF">2012-05-04T17:18:44Z</dcterms:modified>
</cp:coreProperties>
</file>